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6"/>
  </p:notesMasterIdLst>
  <p:sldIdLst>
    <p:sldId id="256" r:id="rId2"/>
    <p:sldId id="258" r:id="rId3"/>
    <p:sldId id="259" r:id="rId4"/>
    <p:sldId id="261" r:id="rId5"/>
    <p:sldId id="260" r:id="rId6"/>
    <p:sldId id="262" r:id="rId7"/>
    <p:sldId id="263" r:id="rId8"/>
    <p:sldId id="264" r:id="rId9"/>
    <p:sldId id="268" r:id="rId10"/>
    <p:sldId id="265" r:id="rId11"/>
    <p:sldId id="266" r:id="rId12"/>
    <p:sldId id="269" r:id="rId13"/>
    <p:sldId id="270" r:id="rId14"/>
    <p:sldId id="27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tes, Emily S. (CDC/DDID/NCEZID/DGMQ)" initials="JES(" lastIdx="11" clrIdx="0">
    <p:extLst>
      <p:ext uri="{19B8F6BF-5375-455C-9EA6-DF929625EA0E}">
        <p15:presenceInfo xmlns:p15="http://schemas.microsoft.com/office/powerpoint/2012/main" userId="S-1-5-21-1207783550-2075000910-922709458-221121" providerId="AD"/>
      </p:ext>
    </p:extLst>
  </p:cmAuthor>
  <p:cmAuthor id="2" name="Cohen, Nicole (Nicky) (CDC/OID/NCEZID)" initials="NC" lastIdx="18"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8" autoAdjust="0"/>
    <p:restoredTop sz="71395" autoAdjust="0"/>
  </p:normalViewPr>
  <p:slideViewPr>
    <p:cSldViewPr snapToGrid="0">
      <p:cViewPr varScale="1">
        <p:scale>
          <a:sx n="40" d="100"/>
          <a:sy n="40" d="100"/>
        </p:scale>
        <p:origin x="1592" y="28"/>
      </p:cViewPr>
      <p:guideLst/>
    </p:cSldViewPr>
  </p:slideViewPr>
  <p:notesTextViewPr>
    <p:cViewPr>
      <p:scale>
        <a:sx n="1" d="1"/>
        <a:sy n="1" d="1"/>
      </p:scale>
      <p:origin x="0" y="-11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And now, we turn away from planning for routine day-by-day emergencies and to what happens when we have a longer public health emergency in our hands. We may no longer be able to solve the problem through employing SOPs and our regular duties.</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Question and Answer: </a:t>
            </a:r>
            <a:r>
              <a:rPr lang="en-US" dirty="0"/>
              <a:t>Ask participants to raise their hands and share what they think the differences are between entry and exit screening.  Elicit responses and then share the differences.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Job aid: </a:t>
            </a:r>
            <a:r>
              <a:rPr lang="en-US" b="0" dirty="0"/>
              <a:t>Ask participants to pull out their screening considerations job aid and ask a participant to come to the front of the room to read through it.</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4057690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544576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Presentation of example SOP: </a:t>
            </a:r>
            <a:r>
              <a:rPr lang="en-US" b="0" dirty="0"/>
              <a:t> Ask participants to view the example airport exit screening </a:t>
            </a:r>
            <a:r>
              <a:rPr lang="en-US" b="0" dirty="0">
                <a:highlight>
                  <a:srgbClr val="FFFF00"/>
                </a:highlight>
              </a:rPr>
              <a:t>Standard Operating Procedure (SOP)</a:t>
            </a:r>
            <a:r>
              <a:rPr lang="en-US" b="0" dirty="0"/>
              <a:t>.</a:t>
            </a:r>
          </a:p>
          <a:p>
            <a:endParaRPr lang="en-US" b="0" dirty="0"/>
          </a:p>
          <a:p>
            <a:r>
              <a:rPr lang="en-US" b="0" dirty="0"/>
              <a:t>Ask participants if they are familiar with the</a:t>
            </a:r>
            <a:r>
              <a:rPr lang="en-US" b="0" baseline="0" dirty="0"/>
              <a:t> elements behind this SOP </a:t>
            </a:r>
            <a:r>
              <a:rPr lang="en-US" b="0" dirty="0"/>
              <a:t>and have them raise their hand. Ask for a volunteer to come to the front of the room and read through the SOP from beginning to end. Facilitators should help the participant interpret the SOP if they are having problems.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1558370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the group discussion, choose chair and rapporteur.</a:t>
            </a:r>
          </a:p>
          <a:p>
            <a:r>
              <a:rPr lang="en-GB" dirty="0"/>
              <a:t>Discussion for about 20minutes and make presentation</a:t>
            </a:r>
            <a:r>
              <a:rPr lang="en-GB" baseline="0" dirty="0"/>
              <a:t> for next 5minutes.</a:t>
            </a:r>
          </a:p>
          <a:p>
            <a:r>
              <a:rPr lang="en-GB" baseline="0" dirty="0"/>
              <a:t>Will make a 5minutes plenary presentation, then QA session for 5minutes.</a:t>
            </a:r>
          </a:p>
          <a:p>
            <a:r>
              <a:rPr lang="en-GB" baseline="0" dirty="0"/>
              <a:t>During plenary of reporting back group discussion, enrich the discussions with known strategies of surge staff development like ACODD for AFENET, PHEOC strategy of dummy drills &amp; table top exercises </a:t>
            </a:r>
            <a:r>
              <a:rPr lang="en-GB" baseline="0" dirty="0" err="1"/>
              <a:t>etc</a:t>
            </a:r>
            <a:endParaRPr lang="en-GB" baseline="0" dirty="0"/>
          </a:p>
          <a:p>
            <a:r>
              <a:rPr lang="en-GB" baseline="0" dirty="0"/>
              <a:t>Probe questions; How should surge staff be prepared and with what materials? Who should be or who is currently in charge of surge staffing? What demands have you seen surge staff meet at your POE? What was positive and negative about these surge staff?</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2B78C0-3020-4A62-8BB6-53E6219B43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412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So today we’ll discuss those planning measures, but it starts in determining what is a long-term public health emergency. When do we know that we need extra resources?</a:t>
            </a:r>
          </a:p>
          <a:p>
            <a:pPr lvl="0"/>
            <a:endParaRPr lang="en-US" sz="1200" i="0" kern="1200" baseline="0" dirty="0">
              <a:solidFill>
                <a:schemeClr val="tx1"/>
              </a:solidFill>
              <a:effectLst/>
              <a:latin typeface="+mn-lt"/>
              <a:ea typeface="+mn-ea"/>
              <a:cs typeface="+mn-cs"/>
            </a:endParaRPr>
          </a:p>
          <a:p>
            <a:pPr lvl="0"/>
            <a:r>
              <a:rPr lang="en-US" sz="1200" i="0" kern="1200" baseline="0" dirty="0">
                <a:solidFill>
                  <a:schemeClr val="tx1"/>
                </a:solidFill>
                <a:effectLst/>
                <a:latin typeface="+mn-lt"/>
                <a:ea typeface="+mn-ea"/>
                <a:cs typeface="+mn-cs"/>
              </a:rPr>
              <a:t>We’ll also discuss some of those resources – surge staffing – and some screening considerations.</a:t>
            </a:r>
          </a:p>
          <a:p>
            <a:pPr lvl="0"/>
            <a:endParaRPr lang="en-US" sz="1200" i="0" kern="1200" baseline="0" dirty="0">
              <a:solidFill>
                <a:schemeClr val="tx1"/>
              </a:solidFill>
              <a:effectLst/>
              <a:latin typeface="+mn-lt"/>
              <a:ea typeface="+mn-ea"/>
              <a:cs typeface="+mn-cs"/>
            </a:endParaRPr>
          </a:p>
          <a:p>
            <a:pPr lvl="0"/>
            <a:r>
              <a:rPr lang="en-US" sz="1200" i="0" kern="1200" baseline="0" dirty="0">
                <a:solidFill>
                  <a:schemeClr val="tx1"/>
                </a:solidFill>
                <a:effectLst/>
                <a:latin typeface="+mn-lt"/>
                <a:ea typeface="+mn-ea"/>
                <a:cs typeface="+mn-cs"/>
              </a:rPr>
              <a:t>And we’ll discuss forming a public health emergency response plan, but that will be in the second part of the presentation. </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142939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Think-Pair-Share: </a:t>
            </a:r>
            <a:r>
              <a:rPr lang="en-US" b="0" dirty="0"/>
              <a:t>Ask participants to pair up in twos or threes with partners. Ask facilitators to help in pairing participants off.  Tell them they have 2 minutes to think and discuss 2-3 specific examples of circumstances that would be a sustained public health emergency. Ask them to think about the circumstances that would dictate them calling it a sustained emergency.</a:t>
            </a:r>
          </a:p>
          <a:p>
            <a:endParaRPr lang="en-US" b="0" dirty="0"/>
          </a:p>
          <a:p>
            <a:pPr lvl="0"/>
            <a:r>
              <a:rPr lang="en-US" b="0" dirty="0"/>
              <a:t>After the two minutes are over, have one person in the pair stand up and brief out from their discussion. Each debrief should be 1-2 minutes long. Ask a facilitator to write responses on the flip chart. </a:t>
            </a:r>
            <a:r>
              <a:rPr lang="en-US" sz="1200" kern="1200" dirty="0">
                <a:solidFill>
                  <a:schemeClr val="tx1"/>
                </a:solidFill>
                <a:effectLst/>
                <a:latin typeface="+mn-lt"/>
                <a:ea typeface="+mn-ea"/>
                <a:cs typeface="+mn-cs"/>
              </a:rPr>
              <a:t>Then, primary facilitator should go over common themes. One example is that outbreaks affecting a POE should generally result in enhanced surveillance (such as screening). </a:t>
            </a:r>
          </a:p>
          <a:p>
            <a:endParaRPr lang="en-US" b="0" dirty="0"/>
          </a:p>
          <a:p>
            <a:r>
              <a:rPr lang="en-US" b="0" dirty="0"/>
              <a:t>Overall activity time is expected to be 20 minutes.</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4108041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differentiate from what we just discussed---a sustained emergency at your POE or more likely in your country vs. a public health emergency of international concern.</a:t>
            </a:r>
          </a:p>
          <a:p>
            <a:endParaRPr lang="en-US" dirty="0"/>
          </a:p>
          <a:p>
            <a:r>
              <a:rPr lang="en-US" dirty="0"/>
              <a:t>A PHEIC is defined in the IHR (read slide). If a country thinks it has a public health situation which meets these criteria, their IHR national focal point should inform WHO within 24 hours. At that point, WHO may convene a committee to discuss the issue and decide whether to declare a PHEIC.</a:t>
            </a:r>
          </a:p>
          <a:p>
            <a:endParaRPr lang="en-US" dirty="0"/>
          </a:p>
          <a:p>
            <a:r>
              <a:rPr lang="en-US" dirty="0"/>
              <a:t>Only WHO can declare a PHEIC.</a:t>
            </a:r>
          </a:p>
          <a:p>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1415264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059345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170064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Focus on the fact that gaining access to the POE – particularly for airport and port staff – may be the single largest challenge during surge staffing. Figure it out ahead of time through developing an emergency badging agreement with your POE or getting a certain number of people badged ahead of time. </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2654481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Question and Answer: </a:t>
            </a:r>
            <a:r>
              <a:rPr lang="en-US" dirty="0"/>
              <a:t>Ask the participants what screening means to them. Will likely get responses involving temperature check</a:t>
            </a:r>
            <a:r>
              <a:rPr lang="en-US" dirty="0">
                <a:highlight>
                  <a:srgbClr val="FFFF00"/>
                </a:highlight>
              </a:rPr>
              <a:t>s</a:t>
            </a:r>
            <a:r>
              <a:rPr lang="en-US" dirty="0"/>
              <a:t> but make sure to clarify that screening does NOT have to involve a temperature check or a risk assessment form. It can be as simple as enhanced or heightened visual surveillance or as complex as temperature checks and health declaration forms.</a:t>
            </a:r>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33477715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Planning for Sustained Emergencies, Part I </a:t>
            </a:r>
          </a:p>
        </p:txBody>
      </p:sp>
      <p:sp>
        <p:nvSpPr>
          <p:cNvPr id="3" name="Subtitle 2"/>
          <p:cNvSpPr>
            <a:spLocks noGrp="1"/>
          </p:cNvSpPr>
          <p:nvPr>
            <p:ph type="subTitle" idx="1"/>
          </p:nvPr>
        </p:nvSpPr>
        <p:spPr>
          <a:xfrm>
            <a:off x="1154954" y="4777379"/>
            <a:ext cx="10402045" cy="1612131"/>
          </a:xfrm>
        </p:spPr>
        <p:txBody>
          <a:bodyPr/>
          <a:lstStyle/>
          <a:p>
            <a:r>
              <a:rPr lang="en-US" dirty="0"/>
              <a:t>Sustained emergency overview, surge staffing, and screening considerations</a:t>
            </a:r>
          </a:p>
          <a:p>
            <a:r>
              <a:rPr lang="en-US" dirty="0"/>
              <a:t>Master training program</a:t>
            </a:r>
          </a:p>
          <a:p>
            <a:r>
              <a:rPr lang="en-US" dirty="0"/>
              <a:t>[</a:t>
            </a:r>
            <a:r>
              <a:rPr lang="en-US" dirty="0">
                <a:solidFill>
                  <a:srgbClr val="FF0000"/>
                </a:solidFill>
              </a:rPr>
              <a:t>date</a:t>
            </a:r>
            <a:r>
              <a:rPr lang="en-US" dirty="0"/>
              <a:t>]</a:t>
            </a:r>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408B8-FEF6-7E47-B03C-DADAF77FB701}"/>
              </a:ext>
            </a:extLst>
          </p:cNvPr>
          <p:cNvSpPr>
            <a:spLocks noGrp="1"/>
          </p:cNvSpPr>
          <p:nvPr>
            <p:ph type="title"/>
          </p:nvPr>
        </p:nvSpPr>
        <p:spPr/>
        <p:txBody>
          <a:bodyPr/>
          <a:lstStyle/>
          <a:p>
            <a:r>
              <a:rPr lang="en-US" dirty="0"/>
              <a:t>A likely reason to surge: screening</a:t>
            </a:r>
          </a:p>
        </p:txBody>
      </p:sp>
      <p:sp>
        <p:nvSpPr>
          <p:cNvPr id="3" name="Content Placeholder 2">
            <a:extLst>
              <a:ext uri="{FF2B5EF4-FFF2-40B4-BE49-F238E27FC236}">
                <a16:creationId xmlns:a16="http://schemas.microsoft.com/office/drawing/2014/main" id="{7C62AAF1-4B3D-9B4E-B0CF-5A8785DD2514}"/>
              </a:ext>
            </a:extLst>
          </p:cNvPr>
          <p:cNvSpPr>
            <a:spLocks noGrp="1"/>
          </p:cNvSpPr>
          <p:nvPr>
            <p:ph idx="1"/>
          </p:nvPr>
        </p:nvSpPr>
        <p:spPr>
          <a:xfrm>
            <a:off x="315200" y="2386364"/>
            <a:ext cx="8761412" cy="1557498"/>
          </a:xfrm>
        </p:spPr>
        <p:txBody>
          <a:bodyPr/>
          <a:lstStyle/>
          <a:p>
            <a:r>
              <a:rPr lang="en-US" sz="2000" dirty="0"/>
              <a:t>What does screening mean to you?</a:t>
            </a:r>
          </a:p>
          <a:p>
            <a:pPr lvl="1"/>
            <a:r>
              <a:rPr lang="en-US" sz="1800" dirty="0"/>
              <a:t>What elements does it involve?</a:t>
            </a:r>
          </a:p>
          <a:p>
            <a:pPr lvl="1"/>
            <a:r>
              <a:rPr lang="en-US" sz="1800" dirty="0"/>
              <a:t>Do those elements always stay the same?</a:t>
            </a:r>
          </a:p>
          <a:p>
            <a:endParaRPr lang="en-US" dirty="0"/>
          </a:p>
        </p:txBody>
      </p:sp>
      <p:sp>
        <p:nvSpPr>
          <p:cNvPr id="4" name="Slide Number Placeholder 3">
            <a:extLst>
              <a:ext uri="{FF2B5EF4-FFF2-40B4-BE49-F238E27FC236}">
                <a16:creationId xmlns:a16="http://schemas.microsoft.com/office/drawing/2014/main" id="{012E5E3C-5539-3C41-B284-A978FA0F5F50}"/>
              </a:ext>
            </a:extLst>
          </p:cNvPr>
          <p:cNvSpPr>
            <a:spLocks noGrp="1"/>
          </p:cNvSpPr>
          <p:nvPr>
            <p:ph type="sldNum" sz="quarter" idx="12"/>
          </p:nvPr>
        </p:nvSpPr>
        <p:spPr/>
        <p:txBody>
          <a:bodyPr/>
          <a:lstStyle/>
          <a:p>
            <a:fld id="{D57F1E4F-1CFF-5643-939E-217C01CDF565}" type="slidenum">
              <a:rPr lang="en-US" smtClean="0"/>
              <a:pPr/>
              <a:t>10</a:t>
            </a:fld>
            <a:endParaRPr lang="en-US" dirty="0"/>
          </a:p>
        </p:txBody>
      </p:sp>
      <p:grpSp>
        <p:nvGrpSpPr>
          <p:cNvPr id="9" name="Group 8">
            <a:extLst>
              <a:ext uri="{FF2B5EF4-FFF2-40B4-BE49-F238E27FC236}">
                <a16:creationId xmlns:a16="http://schemas.microsoft.com/office/drawing/2014/main" id="{218A572E-5E37-AC49-A0D3-498FEB20A20A}"/>
              </a:ext>
            </a:extLst>
          </p:cNvPr>
          <p:cNvGrpSpPr/>
          <p:nvPr/>
        </p:nvGrpSpPr>
        <p:grpSpPr>
          <a:xfrm>
            <a:off x="6550703" y="1965922"/>
            <a:ext cx="2052247" cy="2325366"/>
            <a:chOff x="9546155" y="2347652"/>
            <a:chExt cx="1612770" cy="1963998"/>
          </a:xfrm>
        </p:grpSpPr>
        <p:pic>
          <p:nvPicPr>
            <p:cNvPr id="6" name="Picture 5">
              <a:extLst>
                <a:ext uri="{FF2B5EF4-FFF2-40B4-BE49-F238E27FC236}">
                  <a16:creationId xmlns:a16="http://schemas.microsoft.com/office/drawing/2014/main" id="{74848963-23CF-7E40-AD39-EA3A8CAEE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6155" y="2347652"/>
              <a:ext cx="1612770" cy="1592458"/>
            </a:xfrm>
            <a:prstGeom prst="rect">
              <a:avLst/>
            </a:prstGeom>
          </p:spPr>
        </p:pic>
        <p:sp>
          <p:nvSpPr>
            <p:cNvPr id="8" name="TextBox 7">
              <a:extLst>
                <a:ext uri="{FF2B5EF4-FFF2-40B4-BE49-F238E27FC236}">
                  <a16:creationId xmlns:a16="http://schemas.microsoft.com/office/drawing/2014/main" id="{7000F687-349D-BA4B-A9C5-56C9A975598F}"/>
                </a:ext>
              </a:extLst>
            </p:cNvPr>
            <p:cNvSpPr txBox="1"/>
            <p:nvPr/>
          </p:nvSpPr>
          <p:spPr>
            <a:xfrm>
              <a:off x="9661915" y="4034651"/>
              <a:ext cx="1497010" cy="276999"/>
            </a:xfrm>
            <a:prstGeom prst="rect">
              <a:avLst/>
            </a:prstGeom>
            <a:noFill/>
          </p:spPr>
          <p:txBody>
            <a:bodyPr wrap="square" rtlCol="0">
              <a:spAutoFit/>
            </a:bodyPr>
            <a:lstStyle/>
            <a:p>
              <a:r>
                <a:rPr lang="en-US" sz="1200" dirty="0"/>
                <a:t>Screening Forms</a:t>
              </a:r>
            </a:p>
          </p:txBody>
        </p:sp>
      </p:grpSp>
      <p:sp>
        <p:nvSpPr>
          <p:cNvPr id="11" name="Content Placeholder 2">
            <a:extLst>
              <a:ext uri="{FF2B5EF4-FFF2-40B4-BE49-F238E27FC236}">
                <a16:creationId xmlns:a16="http://schemas.microsoft.com/office/drawing/2014/main" id="{0E5FB158-9E61-8F4D-881B-DB4B3495CACB}"/>
              </a:ext>
            </a:extLst>
          </p:cNvPr>
          <p:cNvSpPr txBox="1">
            <a:spLocks/>
          </p:cNvSpPr>
          <p:nvPr/>
        </p:nvSpPr>
        <p:spPr>
          <a:xfrm>
            <a:off x="315200" y="4042379"/>
            <a:ext cx="6049146" cy="217263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dirty="0"/>
              <a:t>Who makes the decision to start (and stop) screening?</a:t>
            </a:r>
          </a:p>
          <a:p>
            <a:pPr lvl="1"/>
            <a:r>
              <a:rPr lang="en-US" sz="1800" dirty="0"/>
              <a:t>What criteria are used to make the decision?</a:t>
            </a:r>
          </a:p>
          <a:p>
            <a:pPr lvl="1"/>
            <a:r>
              <a:rPr lang="en-US" sz="1800" dirty="0"/>
              <a:t>Hint: there are different answers depending on the situation</a:t>
            </a:r>
          </a:p>
          <a:p>
            <a:pPr lvl="1"/>
            <a:endParaRPr lang="en-US" dirty="0"/>
          </a:p>
          <a:p>
            <a:pPr lvl="1"/>
            <a:endParaRPr lang="en-US" dirty="0"/>
          </a:p>
          <a:p>
            <a:endParaRPr lang="en-US" dirty="0"/>
          </a:p>
        </p:txBody>
      </p:sp>
      <p:grpSp>
        <p:nvGrpSpPr>
          <p:cNvPr id="17" name="Group 16">
            <a:extLst>
              <a:ext uri="{FF2B5EF4-FFF2-40B4-BE49-F238E27FC236}">
                <a16:creationId xmlns:a16="http://schemas.microsoft.com/office/drawing/2014/main" id="{D7EC2F36-B0E9-E449-93CA-B8B4A83DBD00}"/>
              </a:ext>
            </a:extLst>
          </p:cNvPr>
          <p:cNvGrpSpPr/>
          <p:nvPr/>
        </p:nvGrpSpPr>
        <p:grpSpPr>
          <a:xfrm>
            <a:off x="9230514" y="3165113"/>
            <a:ext cx="2244051" cy="3236982"/>
            <a:chOff x="9892977" y="3588702"/>
            <a:chExt cx="2244051" cy="3236982"/>
          </a:xfrm>
        </p:grpSpPr>
        <p:pic>
          <p:nvPicPr>
            <p:cNvPr id="7" name="Picture 6">
              <a:extLst>
                <a:ext uri="{FF2B5EF4-FFF2-40B4-BE49-F238E27FC236}">
                  <a16:creationId xmlns:a16="http://schemas.microsoft.com/office/drawing/2014/main" id="{DFC13F6A-47D3-3446-9E17-7222985515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916365" y="3588702"/>
              <a:ext cx="631441" cy="1220828"/>
            </a:xfrm>
            <a:prstGeom prst="rect">
              <a:avLst/>
            </a:prstGeom>
          </p:spPr>
        </p:pic>
        <p:pic>
          <p:nvPicPr>
            <p:cNvPr id="12" name="Picture 11">
              <a:extLst>
                <a:ext uri="{FF2B5EF4-FFF2-40B4-BE49-F238E27FC236}">
                  <a16:creationId xmlns:a16="http://schemas.microsoft.com/office/drawing/2014/main" id="{290C83AC-0E71-FF40-9A64-B83848FA83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0559079" y="3636030"/>
              <a:ext cx="1263319" cy="1126171"/>
            </a:xfrm>
            <a:prstGeom prst="rect">
              <a:avLst/>
            </a:prstGeom>
          </p:spPr>
        </p:pic>
        <p:pic>
          <p:nvPicPr>
            <p:cNvPr id="14" name="Picture 13">
              <a:extLst>
                <a:ext uri="{FF2B5EF4-FFF2-40B4-BE49-F238E27FC236}">
                  <a16:creationId xmlns:a16="http://schemas.microsoft.com/office/drawing/2014/main" id="{711EECC1-9B59-5947-8E19-6CE151253E8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892977" y="5076829"/>
              <a:ext cx="836760" cy="1403370"/>
            </a:xfrm>
            <a:prstGeom prst="rect">
              <a:avLst/>
            </a:prstGeom>
          </p:spPr>
        </p:pic>
        <p:pic>
          <p:nvPicPr>
            <p:cNvPr id="15" name="Picture 14">
              <a:extLst>
                <a:ext uri="{FF2B5EF4-FFF2-40B4-BE49-F238E27FC236}">
                  <a16:creationId xmlns:a16="http://schemas.microsoft.com/office/drawing/2014/main" id="{228FC6B1-871F-5E4B-8B32-9D4855F54DB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843997" y="5081440"/>
              <a:ext cx="775911" cy="1398759"/>
            </a:xfrm>
            <a:prstGeom prst="rect">
              <a:avLst/>
            </a:prstGeom>
          </p:spPr>
        </p:pic>
        <p:sp>
          <p:nvSpPr>
            <p:cNvPr id="16" name="TextBox 15">
              <a:extLst>
                <a:ext uri="{FF2B5EF4-FFF2-40B4-BE49-F238E27FC236}">
                  <a16:creationId xmlns:a16="http://schemas.microsoft.com/office/drawing/2014/main" id="{8A7AEEB3-99E8-8248-823A-02AF605F5DF7}"/>
                </a:ext>
              </a:extLst>
            </p:cNvPr>
            <p:cNvSpPr txBox="1"/>
            <p:nvPr/>
          </p:nvSpPr>
          <p:spPr>
            <a:xfrm>
              <a:off x="10232085" y="6548685"/>
              <a:ext cx="1904943" cy="276999"/>
            </a:xfrm>
            <a:prstGeom prst="rect">
              <a:avLst/>
            </a:prstGeom>
            <a:noFill/>
          </p:spPr>
          <p:txBody>
            <a:bodyPr wrap="square" rtlCol="0">
              <a:spAutoFit/>
            </a:bodyPr>
            <a:lstStyle/>
            <a:p>
              <a:r>
                <a:rPr lang="en-US" sz="1200" dirty="0"/>
                <a:t>Visual Surveillance</a:t>
              </a:r>
            </a:p>
          </p:txBody>
        </p:sp>
      </p:grpSp>
      <p:grpSp>
        <p:nvGrpSpPr>
          <p:cNvPr id="22" name="Group 21">
            <a:extLst>
              <a:ext uri="{FF2B5EF4-FFF2-40B4-BE49-F238E27FC236}">
                <a16:creationId xmlns:a16="http://schemas.microsoft.com/office/drawing/2014/main" id="{CE51F39A-80C6-1641-85FD-819EC555CED5}"/>
              </a:ext>
            </a:extLst>
          </p:cNvPr>
          <p:cNvGrpSpPr/>
          <p:nvPr/>
        </p:nvGrpSpPr>
        <p:grpSpPr>
          <a:xfrm>
            <a:off x="6550703" y="4414975"/>
            <a:ext cx="2467361" cy="2077036"/>
            <a:chOff x="821290" y="4668224"/>
            <a:chExt cx="2467361" cy="2077036"/>
          </a:xfrm>
        </p:grpSpPr>
        <p:pic>
          <p:nvPicPr>
            <p:cNvPr id="20" name="Picture 19">
              <a:extLst>
                <a:ext uri="{FF2B5EF4-FFF2-40B4-BE49-F238E27FC236}">
                  <a16:creationId xmlns:a16="http://schemas.microsoft.com/office/drawing/2014/main" id="{AA169FC3-C2EE-AA48-9183-3B452774419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4953" y="4668224"/>
              <a:ext cx="1800037" cy="1800037"/>
            </a:xfrm>
            <a:prstGeom prst="rect">
              <a:avLst/>
            </a:prstGeom>
          </p:spPr>
        </p:pic>
        <p:sp>
          <p:nvSpPr>
            <p:cNvPr id="21" name="TextBox 20">
              <a:extLst>
                <a:ext uri="{FF2B5EF4-FFF2-40B4-BE49-F238E27FC236}">
                  <a16:creationId xmlns:a16="http://schemas.microsoft.com/office/drawing/2014/main" id="{A9B68BB9-C15E-214A-9B7B-D1E10CC2738A}"/>
                </a:ext>
              </a:extLst>
            </p:cNvPr>
            <p:cNvSpPr txBox="1"/>
            <p:nvPr/>
          </p:nvSpPr>
          <p:spPr>
            <a:xfrm>
              <a:off x="821290" y="6468261"/>
              <a:ext cx="2467361" cy="276999"/>
            </a:xfrm>
            <a:prstGeom prst="rect">
              <a:avLst/>
            </a:prstGeom>
            <a:noFill/>
          </p:spPr>
          <p:txBody>
            <a:bodyPr wrap="square" rtlCol="0">
              <a:spAutoFit/>
            </a:bodyPr>
            <a:lstStyle/>
            <a:p>
              <a:r>
                <a:rPr lang="en-US" sz="1200" dirty="0"/>
                <a:t>Temperature Screening</a:t>
              </a:r>
            </a:p>
          </p:txBody>
        </p:sp>
      </p:grpSp>
    </p:spTree>
    <p:extLst>
      <p:ext uri="{BB962C8B-B14F-4D97-AF65-F5344CB8AC3E}">
        <p14:creationId xmlns:p14="http://schemas.microsoft.com/office/powerpoint/2010/main" val="104847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41A2-7692-3644-B162-7C2FC36477DD}"/>
              </a:ext>
            </a:extLst>
          </p:cNvPr>
          <p:cNvSpPr>
            <a:spLocks noGrp="1"/>
          </p:cNvSpPr>
          <p:nvPr>
            <p:ph type="title"/>
          </p:nvPr>
        </p:nvSpPr>
        <p:spPr/>
        <p:txBody>
          <a:bodyPr/>
          <a:lstStyle/>
          <a:p>
            <a:r>
              <a:rPr lang="en-US" dirty="0"/>
              <a:t>Entry versus exit screening</a:t>
            </a:r>
          </a:p>
        </p:txBody>
      </p:sp>
      <p:sp>
        <p:nvSpPr>
          <p:cNvPr id="3" name="Content Placeholder 2">
            <a:extLst>
              <a:ext uri="{FF2B5EF4-FFF2-40B4-BE49-F238E27FC236}">
                <a16:creationId xmlns:a16="http://schemas.microsoft.com/office/drawing/2014/main" id="{4C45B5CD-E10F-F44A-B11A-45684D9D19F9}"/>
              </a:ext>
            </a:extLst>
          </p:cNvPr>
          <p:cNvSpPr>
            <a:spLocks noGrp="1"/>
          </p:cNvSpPr>
          <p:nvPr>
            <p:ph idx="1"/>
          </p:nvPr>
        </p:nvSpPr>
        <p:spPr>
          <a:xfrm>
            <a:off x="1154955" y="2603500"/>
            <a:ext cx="9687216" cy="624805"/>
          </a:xfrm>
        </p:spPr>
        <p:txBody>
          <a:bodyPr/>
          <a:lstStyle/>
          <a:p>
            <a:r>
              <a:rPr lang="en-US" dirty="0"/>
              <a:t>Who can share the difference between entry and exit screening? </a:t>
            </a:r>
          </a:p>
          <a:p>
            <a:endParaRPr lang="en-US" dirty="0"/>
          </a:p>
        </p:txBody>
      </p:sp>
      <p:sp>
        <p:nvSpPr>
          <p:cNvPr id="4" name="Slide Number Placeholder 3">
            <a:extLst>
              <a:ext uri="{FF2B5EF4-FFF2-40B4-BE49-F238E27FC236}">
                <a16:creationId xmlns:a16="http://schemas.microsoft.com/office/drawing/2014/main" id="{09760F4A-F4FE-DE49-BFF0-F5AF66BAF296}"/>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Content Placeholder 2">
            <a:extLst>
              <a:ext uri="{FF2B5EF4-FFF2-40B4-BE49-F238E27FC236}">
                <a16:creationId xmlns:a16="http://schemas.microsoft.com/office/drawing/2014/main" id="{14BFD246-D820-AC4B-B976-5698BB3A8166}"/>
              </a:ext>
            </a:extLst>
          </p:cNvPr>
          <p:cNvSpPr txBox="1">
            <a:spLocks/>
          </p:cNvSpPr>
          <p:nvPr/>
        </p:nvSpPr>
        <p:spPr>
          <a:xfrm>
            <a:off x="1154953" y="3228305"/>
            <a:ext cx="10340360" cy="15489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dirty="0"/>
              <a:t>Entry screening</a:t>
            </a:r>
          </a:p>
          <a:p>
            <a:pPr lvl="1"/>
            <a:r>
              <a:rPr lang="en-US" sz="1800" dirty="0"/>
              <a:t>Occurs when there is a concern of a disease </a:t>
            </a:r>
            <a:r>
              <a:rPr lang="en-US" sz="1800" u="sng" dirty="0"/>
              <a:t>outside the country</a:t>
            </a:r>
            <a:r>
              <a:rPr lang="en-US" sz="1800" dirty="0"/>
              <a:t> coming in</a:t>
            </a:r>
          </a:p>
          <a:p>
            <a:pPr lvl="1"/>
            <a:r>
              <a:rPr lang="en-US" sz="1800" dirty="0"/>
              <a:t>Not recommended by WHO due to the amount of resources involved related to the public health benefit </a:t>
            </a:r>
          </a:p>
        </p:txBody>
      </p:sp>
      <p:sp>
        <p:nvSpPr>
          <p:cNvPr id="6" name="Content Placeholder 2">
            <a:extLst>
              <a:ext uri="{FF2B5EF4-FFF2-40B4-BE49-F238E27FC236}">
                <a16:creationId xmlns:a16="http://schemas.microsoft.com/office/drawing/2014/main" id="{F52AB3D1-D07C-5343-87B7-1068FAC5435A}"/>
              </a:ext>
            </a:extLst>
          </p:cNvPr>
          <p:cNvSpPr txBox="1">
            <a:spLocks/>
          </p:cNvSpPr>
          <p:nvPr/>
        </p:nvSpPr>
        <p:spPr>
          <a:xfrm>
            <a:off x="1154952" y="4907513"/>
            <a:ext cx="10340361" cy="15489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dirty="0"/>
              <a:t>Exit screening</a:t>
            </a:r>
          </a:p>
          <a:p>
            <a:pPr lvl="1"/>
            <a:r>
              <a:rPr lang="en-US" sz="1800" dirty="0"/>
              <a:t>Occurs when there is a concern of a disease </a:t>
            </a:r>
            <a:r>
              <a:rPr lang="en-US" sz="1800" u="sng" dirty="0"/>
              <a:t>inside the country</a:t>
            </a:r>
            <a:r>
              <a:rPr lang="en-US" sz="1800" dirty="0"/>
              <a:t> going out</a:t>
            </a:r>
          </a:p>
          <a:p>
            <a:pPr lvl="1"/>
            <a:r>
              <a:rPr lang="en-US" sz="1800" dirty="0"/>
              <a:t>Has been recommended by WHO during past PHEICs (e.g. Ebola) to concentrate the screening resources in the area with the disease</a:t>
            </a:r>
          </a:p>
        </p:txBody>
      </p:sp>
    </p:spTree>
    <p:extLst>
      <p:ext uri="{BB962C8B-B14F-4D97-AF65-F5344CB8AC3E}">
        <p14:creationId xmlns:p14="http://schemas.microsoft.com/office/powerpoint/2010/main" val="362562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5BFDA-0862-BE4D-A698-2A2CC216FD0D}"/>
              </a:ext>
            </a:extLst>
          </p:cNvPr>
          <p:cNvSpPr>
            <a:spLocks noGrp="1"/>
          </p:cNvSpPr>
          <p:nvPr>
            <p:ph type="title"/>
          </p:nvPr>
        </p:nvSpPr>
        <p:spPr/>
        <p:txBody>
          <a:bodyPr/>
          <a:lstStyle/>
          <a:p>
            <a:r>
              <a:rPr lang="en-US" dirty="0"/>
              <a:t>One additional screening consideration….</a:t>
            </a:r>
          </a:p>
        </p:txBody>
      </p:sp>
      <p:sp>
        <p:nvSpPr>
          <p:cNvPr id="3" name="Content Placeholder 2">
            <a:extLst>
              <a:ext uri="{FF2B5EF4-FFF2-40B4-BE49-F238E27FC236}">
                <a16:creationId xmlns:a16="http://schemas.microsoft.com/office/drawing/2014/main" id="{648C6804-0BB5-954E-AAB7-187CA03B0A40}"/>
              </a:ext>
            </a:extLst>
          </p:cNvPr>
          <p:cNvSpPr>
            <a:spLocks noGrp="1"/>
          </p:cNvSpPr>
          <p:nvPr>
            <p:ph idx="1"/>
          </p:nvPr>
        </p:nvSpPr>
        <p:spPr>
          <a:xfrm>
            <a:off x="676205" y="2336388"/>
            <a:ext cx="10692012" cy="2458034"/>
          </a:xfrm>
        </p:spPr>
        <p:txBody>
          <a:bodyPr/>
          <a:lstStyle/>
          <a:p>
            <a:r>
              <a:rPr lang="en-US" dirty="0"/>
              <a:t>Entry and/or exit screening may be different at airports vs. seaports vs. ground crossings</a:t>
            </a:r>
          </a:p>
          <a:p>
            <a:r>
              <a:rPr lang="en-US" dirty="0"/>
              <a:t>This may be due to different resources (staff, shifts, and equipment) and different volume (number) of travelers and type of travelers at one POE vs. others</a:t>
            </a:r>
          </a:p>
          <a:p>
            <a:r>
              <a:rPr lang="en-US" dirty="0"/>
              <a:t>Listen to guidance from [</a:t>
            </a:r>
            <a:r>
              <a:rPr lang="en-US" dirty="0">
                <a:solidFill>
                  <a:srgbClr val="FF0000"/>
                </a:solidFill>
              </a:rPr>
              <a:t>POE health agency</a:t>
            </a:r>
            <a:r>
              <a:rPr lang="en-US" dirty="0"/>
              <a:t>] or MOH before considering screening </a:t>
            </a:r>
          </a:p>
          <a:p>
            <a:endParaRPr lang="en-US" dirty="0"/>
          </a:p>
        </p:txBody>
      </p:sp>
      <p:sp>
        <p:nvSpPr>
          <p:cNvPr id="4" name="Slide Number Placeholder 3">
            <a:extLst>
              <a:ext uri="{FF2B5EF4-FFF2-40B4-BE49-F238E27FC236}">
                <a16:creationId xmlns:a16="http://schemas.microsoft.com/office/drawing/2014/main" id="{CF7D95B6-C448-1944-8639-2FE901CB0394}"/>
              </a:ext>
            </a:extLst>
          </p:cNvPr>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a:extLst>
              <a:ext uri="{FF2B5EF4-FFF2-40B4-BE49-F238E27FC236}">
                <a16:creationId xmlns:a16="http://schemas.microsoft.com/office/drawing/2014/main" id="{6A7F89FD-322E-494D-A023-BC6259BF1E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6688" y="4563734"/>
            <a:ext cx="3997073" cy="1998537"/>
          </a:xfrm>
          <a:prstGeom prst="rect">
            <a:avLst/>
          </a:prstGeom>
        </p:spPr>
      </p:pic>
      <p:pic>
        <p:nvPicPr>
          <p:cNvPr id="6" name="Picture 5">
            <a:extLst>
              <a:ext uri="{FF2B5EF4-FFF2-40B4-BE49-F238E27FC236}">
                <a16:creationId xmlns:a16="http://schemas.microsoft.com/office/drawing/2014/main" id="{9B3F5312-B855-E949-9898-0C097B49CF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204" y="4563734"/>
            <a:ext cx="3179861" cy="2020751"/>
          </a:xfrm>
          <a:prstGeom prst="rect">
            <a:avLst/>
          </a:prstGeom>
        </p:spPr>
      </p:pic>
      <p:pic>
        <p:nvPicPr>
          <p:cNvPr id="7" name="Picture 6">
            <a:extLst>
              <a:ext uri="{FF2B5EF4-FFF2-40B4-BE49-F238E27FC236}">
                <a16:creationId xmlns:a16="http://schemas.microsoft.com/office/drawing/2014/main" id="{22A57F8F-B54B-9A4E-88D2-106A95A963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1645" y="4552627"/>
            <a:ext cx="2020750" cy="2020750"/>
          </a:xfrm>
          <a:prstGeom prst="rect">
            <a:avLst/>
          </a:prstGeom>
        </p:spPr>
      </p:pic>
    </p:spTree>
    <p:extLst>
      <p:ext uri="{BB962C8B-B14F-4D97-AF65-F5344CB8AC3E}">
        <p14:creationId xmlns:p14="http://schemas.microsoft.com/office/powerpoint/2010/main" val="1145605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7B027-3EF9-8346-99C8-C89BE9CD0E29}"/>
              </a:ext>
            </a:extLst>
          </p:cNvPr>
          <p:cNvSpPr>
            <a:spLocks noGrp="1"/>
          </p:cNvSpPr>
          <p:nvPr>
            <p:ph type="title"/>
          </p:nvPr>
        </p:nvSpPr>
        <p:spPr>
          <a:xfrm>
            <a:off x="7520473" y="1063416"/>
            <a:ext cx="3918858" cy="706964"/>
          </a:xfrm>
        </p:spPr>
        <p:txBody>
          <a:bodyPr/>
          <a:lstStyle/>
          <a:p>
            <a:r>
              <a:rPr lang="en-US" dirty="0"/>
              <a:t>Example Exit Screening SOP</a:t>
            </a:r>
          </a:p>
        </p:txBody>
      </p:sp>
      <p:sp>
        <p:nvSpPr>
          <p:cNvPr id="4" name="Slide Number Placeholder 3">
            <a:extLst>
              <a:ext uri="{FF2B5EF4-FFF2-40B4-BE49-F238E27FC236}">
                <a16:creationId xmlns:a16="http://schemas.microsoft.com/office/drawing/2014/main" id="{F12953FF-C722-384A-AFE0-59139F1086A6}"/>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9" name="Picture 8"/>
          <p:cNvPicPr>
            <a:picLocks noChangeAspect="1"/>
          </p:cNvPicPr>
          <p:nvPr/>
        </p:nvPicPr>
        <p:blipFill rotWithShape="1">
          <a:blip r:embed="rId3"/>
          <a:srcRect t="16654"/>
          <a:stretch/>
        </p:blipFill>
        <p:spPr>
          <a:xfrm>
            <a:off x="190122" y="165011"/>
            <a:ext cx="6636192" cy="6448726"/>
          </a:xfrm>
          <a:prstGeom prst="rect">
            <a:avLst/>
          </a:prstGeom>
        </p:spPr>
      </p:pic>
      <p:sp>
        <p:nvSpPr>
          <p:cNvPr id="13" name="TextBox 12"/>
          <p:cNvSpPr txBox="1"/>
          <p:nvPr/>
        </p:nvSpPr>
        <p:spPr>
          <a:xfrm>
            <a:off x="6826314" y="2311731"/>
            <a:ext cx="4977818" cy="1938992"/>
          </a:xfrm>
          <a:prstGeom prst="rect">
            <a:avLst/>
          </a:prstGeom>
          <a:noFill/>
        </p:spPr>
        <p:txBody>
          <a:bodyPr wrap="square" rtlCol="0">
            <a:spAutoFit/>
          </a:bodyPr>
          <a:lstStyle/>
          <a:p>
            <a:r>
              <a:rPr lang="en-US" sz="2000" b="1" dirty="0"/>
              <a:t>Purpose</a:t>
            </a:r>
            <a:r>
              <a:rPr lang="en-US" sz="2000" dirty="0"/>
              <a:t>: To provide basic steps in screening departing passengers at the airport, to be adapted to disease-specific needs. </a:t>
            </a:r>
          </a:p>
          <a:p>
            <a:r>
              <a:rPr lang="en-US" sz="2000" b="1" dirty="0"/>
              <a:t>Audience:</a:t>
            </a:r>
            <a:r>
              <a:rPr lang="en-US" sz="2000" dirty="0"/>
              <a:t> Health screeners at the airport</a:t>
            </a:r>
            <a:r>
              <a:rPr lang="en-US" dirty="0"/>
              <a:t>.</a:t>
            </a:r>
            <a:endParaRPr lang="en-US" b="1" dirty="0"/>
          </a:p>
        </p:txBody>
      </p:sp>
      <p:sp>
        <p:nvSpPr>
          <p:cNvPr id="14" name="TextBox 13"/>
          <p:cNvSpPr txBox="1"/>
          <p:nvPr/>
        </p:nvSpPr>
        <p:spPr>
          <a:xfrm>
            <a:off x="4442234" y="4828373"/>
            <a:ext cx="7749766" cy="2031325"/>
          </a:xfrm>
          <a:prstGeom prst="rect">
            <a:avLst/>
          </a:prstGeom>
          <a:noFill/>
        </p:spPr>
        <p:txBody>
          <a:bodyPr wrap="square" rtlCol="0">
            <a:spAutoFit/>
          </a:bodyPr>
          <a:lstStyle/>
          <a:p>
            <a:r>
              <a:rPr lang="en-US" baseline="30000" dirty="0"/>
              <a:t>1 </a:t>
            </a:r>
            <a:r>
              <a:rPr lang="en-US" dirty="0"/>
              <a:t>Initial and further assessments as recommended by MOH may include:</a:t>
            </a:r>
          </a:p>
          <a:p>
            <a:pPr marL="285750" indent="-285750">
              <a:buFont typeface="Arial" panose="020B0604020202020204" pitchFamily="34" charset="0"/>
              <a:buChar char="•"/>
            </a:pPr>
            <a:r>
              <a:rPr lang="en-US" dirty="0"/>
              <a:t>Visual observation</a:t>
            </a:r>
          </a:p>
          <a:p>
            <a:pPr marL="285750" indent="-285750">
              <a:buFont typeface="Arial" panose="020B0604020202020204" pitchFamily="34" charset="0"/>
              <a:buChar char="•"/>
            </a:pPr>
            <a:r>
              <a:rPr lang="en-US" dirty="0"/>
              <a:t>Health document (e.g. yellow card, health declaration form) check (when indicated)</a:t>
            </a:r>
          </a:p>
          <a:p>
            <a:pPr marL="285750" indent="-285750">
              <a:buFont typeface="Arial" panose="020B0604020202020204" pitchFamily="34" charset="0"/>
              <a:buChar char="•"/>
            </a:pPr>
            <a:r>
              <a:rPr lang="en-US" dirty="0"/>
              <a:t>Temperature check (when indicated)</a:t>
            </a:r>
          </a:p>
          <a:p>
            <a:pPr marL="285750" indent="-285750">
              <a:buFont typeface="Arial" panose="020B0604020202020204" pitchFamily="34" charset="0"/>
              <a:buChar char="•"/>
            </a:pPr>
            <a:r>
              <a:rPr lang="en-US" dirty="0"/>
              <a:t>Travel history</a:t>
            </a:r>
          </a:p>
        </p:txBody>
      </p:sp>
    </p:spTree>
    <p:extLst>
      <p:ext uri="{BB962C8B-B14F-4D97-AF65-F5344CB8AC3E}">
        <p14:creationId xmlns:p14="http://schemas.microsoft.com/office/powerpoint/2010/main" val="3967397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Work</a:t>
            </a:r>
          </a:p>
        </p:txBody>
      </p:sp>
      <p:sp>
        <p:nvSpPr>
          <p:cNvPr id="3" name="Content Placeholder 2"/>
          <p:cNvSpPr>
            <a:spLocks noGrp="1"/>
          </p:cNvSpPr>
          <p:nvPr>
            <p:ph idx="1"/>
          </p:nvPr>
        </p:nvSpPr>
        <p:spPr>
          <a:xfrm>
            <a:off x="1154954" y="2603500"/>
            <a:ext cx="9197585" cy="4086058"/>
          </a:xfrm>
        </p:spPr>
        <p:txBody>
          <a:bodyPr>
            <a:normAutofit fontScale="85000" lnSpcReduction="20000"/>
          </a:bodyPr>
          <a:lstStyle/>
          <a:p>
            <a:r>
              <a:rPr lang="en-US" sz="2800" dirty="0"/>
              <a:t>We will now break into groups of 4-5. Please discuss the following: </a:t>
            </a:r>
          </a:p>
          <a:p>
            <a:pPr lvl="1"/>
            <a:r>
              <a:rPr lang="en-US" sz="2600" dirty="0"/>
              <a:t>How should surge staff be prepared for their roles, and with what materials?</a:t>
            </a:r>
          </a:p>
          <a:p>
            <a:pPr lvl="1"/>
            <a:r>
              <a:rPr lang="en-US" sz="2600" dirty="0"/>
              <a:t>Who should be or who is currently in charge of surge staffing? </a:t>
            </a:r>
          </a:p>
          <a:p>
            <a:pPr lvl="1"/>
            <a:r>
              <a:rPr lang="en-US" sz="2600" dirty="0"/>
              <a:t>What demands have you seen surge staff meet at your POE?</a:t>
            </a:r>
          </a:p>
          <a:p>
            <a:pPr lvl="1"/>
            <a:r>
              <a:rPr lang="en-US" sz="2600" dirty="0"/>
              <a:t>What was positive and negative about how the use of surge staff?</a:t>
            </a:r>
          </a:p>
          <a:p>
            <a:r>
              <a:rPr lang="en-US" sz="2900" dirty="0"/>
              <a:t>You will have 20 minutes to converse, then five minutes to present your thoughts to the rest of the group.</a:t>
            </a:r>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800" b="0" i="0" u="none" strike="noStrike" kern="1200" cap="none" spc="0" normalizeH="0" baseline="0" noProof="0" smtClean="0">
                <a:ln>
                  <a:noFill/>
                </a:ln>
                <a:solidFill>
                  <a:prstClr val="white"/>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14</a:t>
            </a:fld>
            <a:endPar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65016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635000" y="2438400"/>
            <a:ext cx="10896599" cy="3962400"/>
          </a:xfrm>
        </p:spPr>
        <p:txBody>
          <a:bodyPr>
            <a:normAutofit lnSpcReduction="10000"/>
          </a:bodyPr>
          <a:lstStyle/>
          <a:p>
            <a:r>
              <a:rPr lang="en-US" sz="2400" dirty="0"/>
              <a:t>Discuss the necessary planning measures for a long-term public health emergency, to include:</a:t>
            </a:r>
          </a:p>
          <a:p>
            <a:pPr lvl="1"/>
            <a:r>
              <a:rPr lang="en-US" sz="2000" dirty="0"/>
              <a:t>Determining what is a long-term public health emergency</a:t>
            </a:r>
          </a:p>
          <a:p>
            <a:pPr lvl="1"/>
            <a:r>
              <a:rPr lang="en-US" sz="2000" dirty="0"/>
              <a:t>Define a Public Health Emergency of International Concern</a:t>
            </a:r>
          </a:p>
          <a:p>
            <a:pPr lvl="1"/>
            <a:r>
              <a:rPr lang="en-US" sz="2000" dirty="0"/>
              <a:t>Discussing surge staffing needs and procedures</a:t>
            </a:r>
          </a:p>
          <a:p>
            <a:pPr lvl="1"/>
            <a:r>
              <a:rPr lang="en-US" sz="2000" dirty="0"/>
              <a:t>Understanding screening considerations: Entry and Exit Screening</a:t>
            </a:r>
          </a:p>
          <a:p>
            <a:pPr lvl="1"/>
            <a:endParaRPr lang="en-US" sz="2000" dirty="0"/>
          </a:p>
          <a:p>
            <a:pPr lvl="1"/>
            <a:endParaRPr lang="en-US" sz="2000" dirty="0"/>
          </a:p>
          <a:p>
            <a:r>
              <a:rPr lang="en-US" sz="2200" dirty="0"/>
              <a:t>(Part II of this presentation will discuss developing a Public Health Emergency Response Plan)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050D6-A310-2242-8F47-16097ACEF273}"/>
              </a:ext>
            </a:extLst>
          </p:cNvPr>
          <p:cNvSpPr>
            <a:spLocks noGrp="1"/>
          </p:cNvSpPr>
          <p:nvPr>
            <p:ph type="title"/>
          </p:nvPr>
        </p:nvSpPr>
        <p:spPr/>
        <p:txBody>
          <a:bodyPr/>
          <a:lstStyle/>
          <a:p>
            <a:r>
              <a:rPr lang="en-US" dirty="0"/>
              <a:t>What is a sustained public health emergency?</a:t>
            </a:r>
          </a:p>
        </p:txBody>
      </p:sp>
      <p:sp>
        <p:nvSpPr>
          <p:cNvPr id="3" name="Content Placeholder 2">
            <a:extLst>
              <a:ext uri="{FF2B5EF4-FFF2-40B4-BE49-F238E27FC236}">
                <a16:creationId xmlns:a16="http://schemas.microsoft.com/office/drawing/2014/main" id="{734F5272-1646-CB46-8F62-B82708F6C089}"/>
              </a:ext>
            </a:extLst>
          </p:cNvPr>
          <p:cNvSpPr>
            <a:spLocks noGrp="1"/>
          </p:cNvSpPr>
          <p:nvPr>
            <p:ph idx="1"/>
          </p:nvPr>
        </p:nvSpPr>
        <p:spPr>
          <a:xfrm>
            <a:off x="689734" y="2603500"/>
            <a:ext cx="9133888" cy="3416300"/>
          </a:xfrm>
        </p:spPr>
        <p:txBody>
          <a:bodyPr>
            <a:normAutofit fontScale="92500"/>
          </a:bodyPr>
          <a:lstStyle/>
          <a:p>
            <a:r>
              <a:rPr lang="en-US" sz="2400" dirty="0"/>
              <a:t>Beyond a general public health event</a:t>
            </a:r>
          </a:p>
          <a:p>
            <a:pPr lvl="1"/>
            <a:r>
              <a:rPr lang="en-US" sz="2000" dirty="0"/>
              <a:t>Public health event: “A manifestation of disease or occurrence that creates potential for disease” – </a:t>
            </a:r>
            <a:r>
              <a:rPr lang="en-US" sz="2000" i="1" dirty="0"/>
              <a:t>IHR </a:t>
            </a:r>
            <a:r>
              <a:rPr lang="en-US" sz="2000" dirty="0"/>
              <a:t>(WHO, 2005, p. 7)</a:t>
            </a:r>
          </a:p>
          <a:p>
            <a:pPr lvl="1"/>
            <a:r>
              <a:rPr lang="en-US" sz="2000" dirty="0"/>
              <a:t>More than just one case of disease</a:t>
            </a:r>
          </a:p>
          <a:p>
            <a:r>
              <a:rPr lang="en-US" sz="2400" dirty="0"/>
              <a:t>Requires more </a:t>
            </a:r>
            <a:r>
              <a:rPr lang="en-US" sz="2400" b="1" dirty="0"/>
              <a:t>resources</a:t>
            </a:r>
            <a:r>
              <a:rPr lang="en-US" sz="2400" dirty="0"/>
              <a:t> than a routine public health event</a:t>
            </a:r>
          </a:p>
          <a:p>
            <a:pPr lvl="1"/>
            <a:r>
              <a:rPr lang="en-US" sz="2000" dirty="0"/>
              <a:t>Staff</a:t>
            </a:r>
          </a:p>
          <a:p>
            <a:pPr lvl="1"/>
            <a:r>
              <a:rPr lang="en-US" sz="2000" dirty="0"/>
              <a:t>Time</a:t>
            </a:r>
          </a:p>
          <a:p>
            <a:pPr lvl="1"/>
            <a:r>
              <a:rPr lang="en-US" sz="2000" dirty="0"/>
              <a:t>Materials, supplies and equipment (PPE, forms, etc.)</a:t>
            </a:r>
          </a:p>
        </p:txBody>
      </p:sp>
      <p:sp>
        <p:nvSpPr>
          <p:cNvPr id="4" name="Slide Number Placeholder 3">
            <a:extLst>
              <a:ext uri="{FF2B5EF4-FFF2-40B4-BE49-F238E27FC236}">
                <a16:creationId xmlns:a16="http://schemas.microsoft.com/office/drawing/2014/main" id="{650AACD1-1200-1449-9938-A3607262CC47}"/>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8" name="Picture 7">
            <a:extLst>
              <a:ext uri="{FF2B5EF4-FFF2-40B4-BE49-F238E27FC236}">
                <a16:creationId xmlns:a16="http://schemas.microsoft.com/office/drawing/2014/main" id="{2241370C-C387-0246-8B5B-9E661574E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6220" y="4596046"/>
            <a:ext cx="1707870" cy="1716540"/>
          </a:xfrm>
          <a:prstGeom prst="rect">
            <a:avLst/>
          </a:prstGeom>
        </p:spPr>
      </p:pic>
    </p:spTree>
    <p:extLst>
      <p:ext uri="{BB962C8B-B14F-4D97-AF65-F5344CB8AC3E}">
        <p14:creationId xmlns:p14="http://schemas.microsoft.com/office/powerpoint/2010/main" val="2422691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A5D4D-9F66-5142-946F-5C1AEC0D63EC}"/>
              </a:ext>
            </a:extLst>
          </p:cNvPr>
          <p:cNvSpPr>
            <a:spLocks noGrp="1"/>
          </p:cNvSpPr>
          <p:nvPr>
            <p:ph type="title"/>
          </p:nvPr>
        </p:nvSpPr>
        <p:spPr/>
        <p:txBody>
          <a:bodyPr/>
          <a:lstStyle/>
          <a:p>
            <a:r>
              <a:rPr lang="en-US" dirty="0"/>
              <a:t>Let’s brainstorm in pairs….</a:t>
            </a:r>
          </a:p>
        </p:txBody>
      </p:sp>
      <p:sp>
        <p:nvSpPr>
          <p:cNvPr id="4" name="Slide Number Placeholder 3">
            <a:extLst>
              <a:ext uri="{FF2B5EF4-FFF2-40B4-BE49-F238E27FC236}">
                <a16:creationId xmlns:a16="http://schemas.microsoft.com/office/drawing/2014/main" id="{742D146B-63B6-5E43-8553-89FBDFF06631}"/>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Content Placeholder 4">
            <a:extLst>
              <a:ext uri="{FF2B5EF4-FFF2-40B4-BE49-F238E27FC236}">
                <a16:creationId xmlns:a16="http://schemas.microsoft.com/office/drawing/2014/main" id="{9BBE1DC7-3C36-FA45-8974-CA435D119B5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5969" y="2468032"/>
            <a:ext cx="2608143" cy="3416300"/>
          </a:xfrm>
        </p:spPr>
      </p:pic>
      <p:sp>
        <p:nvSpPr>
          <p:cNvPr id="6" name="Content Placeholder 2">
            <a:extLst>
              <a:ext uri="{FF2B5EF4-FFF2-40B4-BE49-F238E27FC236}">
                <a16:creationId xmlns:a16="http://schemas.microsoft.com/office/drawing/2014/main" id="{7D359BBB-26D7-2B47-9B08-8ACCAC93164A}"/>
              </a:ext>
            </a:extLst>
          </p:cNvPr>
          <p:cNvSpPr txBox="1">
            <a:spLocks/>
          </p:cNvSpPr>
          <p:nvPr/>
        </p:nvSpPr>
        <p:spPr>
          <a:xfrm>
            <a:off x="3484605" y="2347784"/>
            <a:ext cx="8204887" cy="367201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endParaRPr lang="en-US" sz="2400" dirty="0"/>
          </a:p>
          <a:p>
            <a:r>
              <a:rPr lang="en-US" sz="2400" dirty="0"/>
              <a:t>What are some examples of “sustained public health emergencies”?</a:t>
            </a:r>
          </a:p>
          <a:p>
            <a:r>
              <a:rPr lang="en-US" sz="2400" dirty="0"/>
              <a:t>Why?</a:t>
            </a:r>
          </a:p>
          <a:p>
            <a:r>
              <a:rPr lang="en-US" sz="2400" dirty="0"/>
              <a:t>Discuss in small groups and then be prepared to briefly share your discussion results with the group</a:t>
            </a:r>
          </a:p>
        </p:txBody>
      </p:sp>
    </p:spTree>
    <p:extLst>
      <p:ext uri="{BB962C8B-B14F-4D97-AF65-F5344CB8AC3E}">
        <p14:creationId xmlns:p14="http://schemas.microsoft.com/office/powerpoint/2010/main" val="3525105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50AF3-0A75-D14D-B6DE-CCF86E8CE095}"/>
              </a:ext>
            </a:extLst>
          </p:cNvPr>
          <p:cNvSpPr>
            <a:spLocks noGrp="1"/>
          </p:cNvSpPr>
          <p:nvPr>
            <p:ph type="title"/>
          </p:nvPr>
        </p:nvSpPr>
        <p:spPr>
          <a:xfrm>
            <a:off x="594567" y="786134"/>
            <a:ext cx="9717540" cy="706964"/>
          </a:xfrm>
        </p:spPr>
        <p:txBody>
          <a:bodyPr/>
          <a:lstStyle/>
          <a:p>
            <a:r>
              <a:rPr lang="en-US" sz="3200" dirty="0"/>
              <a:t>Public Health Emergency of International Concern (PHEIC)</a:t>
            </a:r>
          </a:p>
        </p:txBody>
      </p:sp>
      <p:sp>
        <p:nvSpPr>
          <p:cNvPr id="3" name="Content Placeholder 2">
            <a:extLst>
              <a:ext uri="{FF2B5EF4-FFF2-40B4-BE49-F238E27FC236}">
                <a16:creationId xmlns:a16="http://schemas.microsoft.com/office/drawing/2014/main" id="{E7A57B83-11C0-8640-9EDA-D54B1E26FD94}"/>
              </a:ext>
            </a:extLst>
          </p:cNvPr>
          <p:cNvSpPr>
            <a:spLocks noGrp="1"/>
          </p:cNvSpPr>
          <p:nvPr>
            <p:ph idx="1"/>
          </p:nvPr>
        </p:nvSpPr>
        <p:spPr>
          <a:xfrm>
            <a:off x="594566" y="2603500"/>
            <a:ext cx="11216433" cy="1790700"/>
          </a:xfrm>
        </p:spPr>
        <p:txBody>
          <a:bodyPr>
            <a:normAutofit lnSpcReduction="10000"/>
          </a:bodyPr>
          <a:lstStyle/>
          <a:p>
            <a:r>
              <a:rPr lang="en-US" sz="2000" dirty="0"/>
              <a:t>“An extraordinary event which is determined:</a:t>
            </a:r>
          </a:p>
          <a:p>
            <a:pPr lvl="1"/>
            <a:r>
              <a:rPr lang="en-US" sz="1800" dirty="0"/>
              <a:t>To constitute a public health risk to other States through the international spread of disease and</a:t>
            </a:r>
          </a:p>
          <a:p>
            <a:pPr lvl="1"/>
            <a:r>
              <a:rPr lang="en-US" sz="1800" dirty="0"/>
              <a:t>To potentially require a coordinated international response”</a:t>
            </a:r>
          </a:p>
          <a:p>
            <a:pPr marL="457200" lvl="1" indent="0">
              <a:buNone/>
            </a:pPr>
            <a:r>
              <a:rPr lang="en-US" sz="1800" dirty="0"/>
              <a:t>								-</a:t>
            </a:r>
            <a:r>
              <a:rPr lang="en-US" sz="1800" i="1" dirty="0"/>
              <a:t>IHR </a:t>
            </a:r>
            <a:r>
              <a:rPr lang="en-US" sz="1800" dirty="0"/>
              <a:t>(WHO, 2005), p. 9</a:t>
            </a:r>
          </a:p>
        </p:txBody>
      </p:sp>
      <p:sp>
        <p:nvSpPr>
          <p:cNvPr id="4" name="Slide Number Placeholder 3">
            <a:extLst>
              <a:ext uri="{FF2B5EF4-FFF2-40B4-BE49-F238E27FC236}">
                <a16:creationId xmlns:a16="http://schemas.microsoft.com/office/drawing/2014/main" id="{5494D7CC-C9A1-BE4C-BFDB-5154866087C2}"/>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Content Placeholder 2">
            <a:extLst>
              <a:ext uri="{FF2B5EF4-FFF2-40B4-BE49-F238E27FC236}">
                <a16:creationId xmlns:a16="http://schemas.microsoft.com/office/drawing/2014/main" id="{5CC1D0BA-1B83-2E44-9120-F8A0B7EB24CF}"/>
              </a:ext>
            </a:extLst>
          </p:cNvPr>
          <p:cNvSpPr txBox="1">
            <a:spLocks/>
          </p:cNvSpPr>
          <p:nvPr/>
        </p:nvSpPr>
        <p:spPr>
          <a:xfrm>
            <a:off x="594566" y="4635727"/>
            <a:ext cx="11216433" cy="17907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b="1" dirty="0"/>
              <a:t>Only WHO can make the declaration of a PHEIC</a:t>
            </a:r>
            <a:endParaRPr lang="en-US" sz="1800" b="1" dirty="0"/>
          </a:p>
        </p:txBody>
      </p:sp>
      <p:sp>
        <p:nvSpPr>
          <p:cNvPr id="6" name="TextBox 5">
            <a:extLst>
              <a:ext uri="{FF2B5EF4-FFF2-40B4-BE49-F238E27FC236}">
                <a16:creationId xmlns:a16="http://schemas.microsoft.com/office/drawing/2014/main" id="{6A691944-C5D7-204C-B331-11DBE0830EAF}"/>
              </a:ext>
            </a:extLst>
          </p:cNvPr>
          <p:cNvSpPr txBox="1"/>
          <p:nvPr/>
        </p:nvSpPr>
        <p:spPr>
          <a:xfrm rot="988544">
            <a:off x="9041171" y="4016070"/>
            <a:ext cx="2774414" cy="646331"/>
          </a:xfrm>
          <a:prstGeom prst="rect">
            <a:avLst/>
          </a:prstGeom>
          <a:noFill/>
        </p:spPr>
        <p:txBody>
          <a:bodyPr wrap="square" rtlCol="0">
            <a:spAutoFit/>
          </a:bodyPr>
          <a:lstStyle/>
          <a:p>
            <a:r>
              <a:rPr lang="en-US" b="1" dirty="0">
                <a:solidFill>
                  <a:srgbClr val="7030A0"/>
                </a:solidFill>
              </a:rPr>
              <a:t>H1N1 “Swine Flu” (2009)</a:t>
            </a:r>
          </a:p>
        </p:txBody>
      </p:sp>
      <p:sp>
        <p:nvSpPr>
          <p:cNvPr id="7" name="TextBox 6">
            <a:extLst>
              <a:ext uri="{FF2B5EF4-FFF2-40B4-BE49-F238E27FC236}">
                <a16:creationId xmlns:a16="http://schemas.microsoft.com/office/drawing/2014/main" id="{C4295D8A-9EFE-FC40-A7BF-5C9A8232F9C2}"/>
              </a:ext>
            </a:extLst>
          </p:cNvPr>
          <p:cNvSpPr txBox="1"/>
          <p:nvPr/>
        </p:nvSpPr>
        <p:spPr>
          <a:xfrm rot="21062638">
            <a:off x="405172" y="5706579"/>
            <a:ext cx="2774414" cy="369332"/>
          </a:xfrm>
          <a:prstGeom prst="rect">
            <a:avLst/>
          </a:prstGeom>
          <a:noFill/>
        </p:spPr>
        <p:txBody>
          <a:bodyPr wrap="square" rtlCol="0">
            <a:spAutoFit/>
          </a:bodyPr>
          <a:lstStyle/>
          <a:p>
            <a:r>
              <a:rPr lang="en-US" b="1" dirty="0">
                <a:solidFill>
                  <a:srgbClr val="FF0000"/>
                </a:solidFill>
              </a:rPr>
              <a:t>Ebola (2014 and 2019)</a:t>
            </a:r>
          </a:p>
        </p:txBody>
      </p:sp>
      <p:sp>
        <p:nvSpPr>
          <p:cNvPr id="8" name="TextBox 7">
            <a:extLst>
              <a:ext uri="{FF2B5EF4-FFF2-40B4-BE49-F238E27FC236}">
                <a16:creationId xmlns:a16="http://schemas.microsoft.com/office/drawing/2014/main" id="{B9240943-2FFD-834B-B06D-0EC8864664C7}"/>
              </a:ext>
            </a:extLst>
          </p:cNvPr>
          <p:cNvSpPr txBox="1"/>
          <p:nvPr/>
        </p:nvSpPr>
        <p:spPr>
          <a:xfrm rot="21128560">
            <a:off x="6726948" y="5134524"/>
            <a:ext cx="3313868" cy="369332"/>
          </a:xfrm>
          <a:prstGeom prst="rect">
            <a:avLst/>
          </a:prstGeom>
          <a:noFill/>
        </p:spPr>
        <p:txBody>
          <a:bodyPr wrap="square" rtlCol="0">
            <a:spAutoFit/>
          </a:bodyPr>
          <a:lstStyle/>
          <a:p>
            <a:r>
              <a:rPr lang="en-US" b="1" dirty="0">
                <a:solidFill>
                  <a:srgbClr val="00B050"/>
                </a:solidFill>
              </a:rPr>
              <a:t>Polio Re-emergence (2014)</a:t>
            </a:r>
          </a:p>
        </p:txBody>
      </p:sp>
      <p:sp>
        <p:nvSpPr>
          <p:cNvPr id="9" name="TextBox 8">
            <a:extLst>
              <a:ext uri="{FF2B5EF4-FFF2-40B4-BE49-F238E27FC236}">
                <a16:creationId xmlns:a16="http://schemas.microsoft.com/office/drawing/2014/main" id="{9D88D04C-387D-6E45-B0D8-AC84E0D64A68}"/>
              </a:ext>
            </a:extLst>
          </p:cNvPr>
          <p:cNvSpPr txBox="1"/>
          <p:nvPr/>
        </p:nvSpPr>
        <p:spPr>
          <a:xfrm rot="988544">
            <a:off x="3690559" y="5820030"/>
            <a:ext cx="2515895" cy="369332"/>
          </a:xfrm>
          <a:prstGeom prst="rect">
            <a:avLst/>
          </a:prstGeom>
          <a:noFill/>
        </p:spPr>
        <p:txBody>
          <a:bodyPr wrap="square" rtlCol="0">
            <a:spAutoFit/>
          </a:bodyPr>
          <a:lstStyle/>
          <a:p>
            <a:r>
              <a:rPr lang="en-US" b="1" dirty="0">
                <a:solidFill>
                  <a:srgbClr val="002060"/>
                </a:solidFill>
              </a:rPr>
              <a:t>Zika (2016)</a:t>
            </a:r>
          </a:p>
        </p:txBody>
      </p:sp>
    </p:spTree>
    <p:extLst>
      <p:ext uri="{BB962C8B-B14F-4D97-AF65-F5344CB8AC3E}">
        <p14:creationId xmlns:p14="http://schemas.microsoft.com/office/powerpoint/2010/main" val="2798782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265CC-1C14-064C-B6A3-181527E36418}"/>
              </a:ext>
            </a:extLst>
          </p:cNvPr>
          <p:cNvSpPr>
            <a:spLocks noGrp="1"/>
          </p:cNvSpPr>
          <p:nvPr>
            <p:ph type="title"/>
          </p:nvPr>
        </p:nvSpPr>
        <p:spPr>
          <a:xfrm>
            <a:off x="697753" y="679572"/>
            <a:ext cx="8761413" cy="1303865"/>
          </a:xfrm>
        </p:spPr>
        <p:txBody>
          <a:bodyPr/>
          <a:lstStyle/>
          <a:p>
            <a:r>
              <a:rPr lang="en-US" dirty="0"/>
              <a:t>Resources for a sustained public health emergency: Staff and time</a:t>
            </a:r>
          </a:p>
        </p:txBody>
      </p:sp>
      <p:sp>
        <p:nvSpPr>
          <p:cNvPr id="3" name="Content Placeholder 2">
            <a:extLst>
              <a:ext uri="{FF2B5EF4-FFF2-40B4-BE49-F238E27FC236}">
                <a16:creationId xmlns:a16="http://schemas.microsoft.com/office/drawing/2014/main" id="{550DE8FC-E2AC-9E4C-B1B0-3665C9C9F487}"/>
              </a:ext>
            </a:extLst>
          </p:cNvPr>
          <p:cNvSpPr>
            <a:spLocks noGrp="1"/>
          </p:cNvSpPr>
          <p:nvPr>
            <p:ph idx="1"/>
          </p:nvPr>
        </p:nvSpPr>
        <p:spPr>
          <a:xfrm>
            <a:off x="558800" y="2603500"/>
            <a:ext cx="10631939" cy="3416300"/>
          </a:xfrm>
        </p:spPr>
        <p:txBody>
          <a:bodyPr/>
          <a:lstStyle/>
          <a:p>
            <a:r>
              <a:rPr lang="en-US" dirty="0"/>
              <a:t>For a long-term public health emergency, additional staff may be needed to implement </a:t>
            </a:r>
            <a:r>
              <a:rPr lang="en-US" b="1" dirty="0"/>
              <a:t>enhanced duties </a:t>
            </a:r>
            <a:r>
              <a:rPr lang="en-US" dirty="0"/>
              <a:t>for a long period of time</a:t>
            </a:r>
          </a:p>
          <a:p>
            <a:pPr lvl="1"/>
            <a:r>
              <a:rPr lang="en-US" dirty="0"/>
              <a:t>Heightened surveillance</a:t>
            </a:r>
          </a:p>
          <a:p>
            <a:pPr lvl="1"/>
            <a:r>
              <a:rPr lang="en-US" dirty="0"/>
              <a:t>Temperature checks</a:t>
            </a:r>
          </a:p>
          <a:p>
            <a:pPr lvl="1"/>
            <a:r>
              <a:rPr lang="en-US" dirty="0"/>
              <a:t>Risk assessment forms</a:t>
            </a:r>
          </a:p>
          <a:p>
            <a:pPr lvl="1"/>
            <a:r>
              <a:rPr lang="en-US" dirty="0"/>
              <a:t>Additional questions</a:t>
            </a:r>
          </a:p>
          <a:p>
            <a:r>
              <a:rPr lang="en-US" dirty="0"/>
              <a:t>The solution? </a:t>
            </a:r>
            <a:r>
              <a:rPr lang="en-US" b="1" dirty="0"/>
              <a:t>Surge staffing</a:t>
            </a:r>
            <a:endParaRPr lang="en-US" dirty="0"/>
          </a:p>
          <a:p>
            <a:endParaRPr lang="en-US" dirty="0"/>
          </a:p>
        </p:txBody>
      </p:sp>
      <p:sp>
        <p:nvSpPr>
          <p:cNvPr id="4" name="Slide Number Placeholder 3">
            <a:extLst>
              <a:ext uri="{FF2B5EF4-FFF2-40B4-BE49-F238E27FC236}">
                <a16:creationId xmlns:a16="http://schemas.microsoft.com/office/drawing/2014/main" id="{AB8EA7A7-5217-E64B-A25E-0E91FDD27659}"/>
              </a:ext>
            </a:extLst>
          </p:cNvPr>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6" name="Picture 5">
            <a:extLst>
              <a:ext uri="{FF2B5EF4-FFF2-40B4-BE49-F238E27FC236}">
                <a16:creationId xmlns:a16="http://schemas.microsoft.com/office/drawing/2014/main" id="{64AE7355-22AD-074D-A112-645BEA6DC3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1296" y="3822258"/>
            <a:ext cx="2601244" cy="2614449"/>
          </a:xfrm>
          <a:prstGeom prst="rect">
            <a:avLst/>
          </a:prstGeom>
        </p:spPr>
      </p:pic>
      <p:cxnSp>
        <p:nvCxnSpPr>
          <p:cNvPr id="8" name="Straight Arrow Connector 7">
            <a:extLst>
              <a:ext uri="{FF2B5EF4-FFF2-40B4-BE49-F238E27FC236}">
                <a16:creationId xmlns:a16="http://schemas.microsoft.com/office/drawing/2014/main" id="{106E911F-25DA-F742-8AA6-E323E2522559}"/>
              </a:ext>
            </a:extLst>
          </p:cNvPr>
          <p:cNvCxnSpPr/>
          <p:nvPr/>
        </p:nvCxnSpPr>
        <p:spPr>
          <a:xfrm>
            <a:off x="2941320" y="3167784"/>
            <a:ext cx="4609253" cy="130894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0802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11D57-8909-2846-938C-03D37757D842}"/>
              </a:ext>
            </a:extLst>
          </p:cNvPr>
          <p:cNvSpPr>
            <a:spLocks noGrp="1"/>
          </p:cNvSpPr>
          <p:nvPr>
            <p:ph type="title"/>
          </p:nvPr>
        </p:nvSpPr>
        <p:spPr/>
        <p:txBody>
          <a:bodyPr/>
          <a:lstStyle/>
          <a:p>
            <a:r>
              <a:rPr lang="en-US" dirty="0"/>
              <a:t>Surge staffing</a:t>
            </a:r>
          </a:p>
        </p:txBody>
      </p:sp>
      <p:sp>
        <p:nvSpPr>
          <p:cNvPr id="3" name="Content Placeholder 2">
            <a:extLst>
              <a:ext uri="{FF2B5EF4-FFF2-40B4-BE49-F238E27FC236}">
                <a16:creationId xmlns:a16="http://schemas.microsoft.com/office/drawing/2014/main" id="{33FE9E0E-A8B7-BE41-96D4-B100B27F0A21}"/>
              </a:ext>
            </a:extLst>
          </p:cNvPr>
          <p:cNvSpPr>
            <a:spLocks noGrp="1"/>
          </p:cNvSpPr>
          <p:nvPr>
            <p:ph idx="1"/>
          </p:nvPr>
        </p:nvSpPr>
        <p:spPr>
          <a:xfrm>
            <a:off x="440267" y="2552700"/>
            <a:ext cx="7823200" cy="4051300"/>
          </a:xfrm>
        </p:spPr>
        <p:txBody>
          <a:bodyPr>
            <a:normAutofit/>
          </a:bodyPr>
          <a:lstStyle/>
          <a:p>
            <a:r>
              <a:rPr lang="en-US" dirty="0"/>
              <a:t>A process of </a:t>
            </a:r>
            <a:r>
              <a:rPr lang="en-US" b="1" dirty="0"/>
              <a:t>temporarily</a:t>
            </a:r>
            <a:r>
              <a:rPr lang="en-US" dirty="0"/>
              <a:t> having additional workers at the POE to perform duties as assigned:</a:t>
            </a:r>
          </a:p>
          <a:p>
            <a:pPr lvl="1"/>
            <a:r>
              <a:rPr lang="en-US" dirty="0"/>
              <a:t>Visual screening</a:t>
            </a:r>
          </a:p>
          <a:p>
            <a:pPr lvl="1"/>
            <a:r>
              <a:rPr lang="en-US" dirty="0"/>
              <a:t>Supervising completion of risk assessment form comp</a:t>
            </a:r>
          </a:p>
          <a:p>
            <a:pPr lvl="1"/>
            <a:r>
              <a:rPr lang="en-US" dirty="0"/>
              <a:t>Temperature assessment</a:t>
            </a:r>
          </a:p>
          <a:p>
            <a:pPr lvl="1"/>
            <a:r>
              <a:rPr lang="en-US" dirty="0"/>
              <a:t>Security and enforcement of screening </a:t>
            </a:r>
          </a:p>
          <a:p>
            <a:pPr lvl="1"/>
            <a:r>
              <a:rPr lang="en-US" dirty="0"/>
              <a:t>Public health assessment</a:t>
            </a:r>
          </a:p>
          <a:p>
            <a:r>
              <a:rPr lang="en-US" dirty="0"/>
              <a:t>Helps POE staff maintain normal schedules during prolonged emergencies where otherwise they would NOT be able to perform all the work</a:t>
            </a:r>
          </a:p>
          <a:p>
            <a:pPr lvl="1"/>
            <a:endParaRPr lang="en-US" dirty="0"/>
          </a:p>
          <a:p>
            <a:endParaRPr lang="en-US" dirty="0"/>
          </a:p>
        </p:txBody>
      </p:sp>
      <p:sp>
        <p:nvSpPr>
          <p:cNvPr id="4" name="Slide Number Placeholder 3">
            <a:extLst>
              <a:ext uri="{FF2B5EF4-FFF2-40B4-BE49-F238E27FC236}">
                <a16:creationId xmlns:a16="http://schemas.microsoft.com/office/drawing/2014/main" id="{309F8D74-C5BD-F74A-A945-93C5E6DE62AC}"/>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6" name="Picture 5">
            <a:extLst>
              <a:ext uri="{FF2B5EF4-FFF2-40B4-BE49-F238E27FC236}">
                <a16:creationId xmlns:a16="http://schemas.microsoft.com/office/drawing/2014/main" id="{37F1B412-A8AA-3E4F-BAF8-D0CED1AB5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0483" y="2748748"/>
            <a:ext cx="3994150" cy="3224486"/>
          </a:xfrm>
          <a:prstGeom prst="rect">
            <a:avLst/>
          </a:prstGeom>
        </p:spPr>
      </p:pic>
    </p:spTree>
    <p:extLst>
      <p:ext uri="{BB962C8B-B14F-4D97-AF65-F5344CB8AC3E}">
        <p14:creationId xmlns:p14="http://schemas.microsoft.com/office/powerpoint/2010/main" val="2508268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7D634-8F7C-0A4A-B498-24FC86FE2DEE}"/>
              </a:ext>
            </a:extLst>
          </p:cNvPr>
          <p:cNvSpPr>
            <a:spLocks noGrp="1"/>
          </p:cNvSpPr>
          <p:nvPr>
            <p:ph type="title"/>
          </p:nvPr>
        </p:nvSpPr>
        <p:spPr/>
        <p:txBody>
          <a:bodyPr/>
          <a:lstStyle/>
          <a:p>
            <a:r>
              <a:rPr lang="en-US" dirty="0"/>
              <a:t>Best practices in surge staffing</a:t>
            </a:r>
          </a:p>
        </p:txBody>
      </p:sp>
      <p:sp>
        <p:nvSpPr>
          <p:cNvPr id="3" name="Content Placeholder 2">
            <a:extLst>
              <a:ext uri="{FF2B5EF4-FFF2-40B4-BE49-F238E27FC236}">
                <a16:creationId xmlns:a16="http://schemas.microsoft.com/office/drawing/2014/main" id="{0A20A1AE-C523-3842-BF3F-F79A9CFA2828}"/>
              </a:ext>
            </a:extLst>
          </p:cNvPr>
          <p:cNvSpPr>
            <a:spLocks noGrp="1"/>
          </p:cNvSpPr>
          <p:nvPr>
            <p:ph idx="1"/>
          </p:nvPr>
        </p:nvSpPr>
        <p:spPr>
          <a:xfrm>
            <a:off x="569340" y="2306619"/>
            <a:ext cx="11053320" cy="746536"/>
          </a:xfrm>
        </p:spPr>
        <p:txBody>
          <a:bodyPr>
            <a:normAutofit/>
          </a:bodyPr>
          <a:lstStyle/>
          <a:p>
            <a:r>
              <a:rPr lang="en-US" sz="2400" dirty="0"/>
              <a:t>Predict situations in which you would need additional staff.  What kind?</a:t>
            </a:r>
          </a:p>
          <a:p>
            <a:pPr marL="457200" lvl="1" indent="0" algn="ctr">
              <a:buNone/>
            </a:pPr>
            <a:endParaRPr lang="en-US" dirty="0"/>
          </a:p>
        </p:txBody>
      </p:sp>
      <p:sp>
        <p:nvSpPr>
          <p:cNvPr id="4" name="Slide Number Placeholder 3">
            <a:extLst>
              <a:ext uri="{FF2B5EF4-FFF2-40B4-BE49-F238E27FC236}">
                <a16:creationId xmlns:a16="http://schemas.microsoft.com/office/drawing/2014/main" id="{42C21F8B-E49D-A94F-838E-310762914FC4}"/>
              </a:ext>
            </a:extLst>
          </p:cNvPr>
          <p:cNvSpPr>
            <a:spLocks noGrp="1"/>
          </p:cNvSpPr>
          <p:nvPr>
            <p:ph type="sldNum" sz="quarter" idx="12"/>
          </p:nvPr>
        </p:nvSpPr>
        <p:spPr/>
        <p:txBody>
          <a:bodyPr/>
          <a:lstStyle/>
          <a:p>
            <a:fld id="{D57F1E4F-1CFF-5643-939E-217C01CDF565}" type="slidenum">
              <a:rPr lang="en-US" smtClean="0"/>
              <a:pPr/>
              <a:t>8</a:t>
            </a:fld>
            <a:endParaRPr lang="en-US" dirty="0"/>
          </a:p>
        </p:txBody>
      </p:sp>
      <p:grpSp>
        <p:nvGrpSpPr>
          <p:cNvPr id="15" name="Group 14">
            <a:extLst>
              <a:ext uri="{FF2B5EF4-FFF2-40B4-BE49-F238E27FC236}">
                <a16:creationId xmlns:a16="http://schemas.microsoft.com/office/drawing/2014/main" id="{926B038B-79B0-6448-88C2-07374CF8D4B3}"/>
              </a:ext>
            </a:extLst>
          </p:cNvPr>
          <p:cNvGrpSpPr/>
          <p:nvPr/>
        </p:nvGrpSpPr>
        <p:grpSpPr>
          <a:xfrm>
            <a:off x="227224" y="2946389"/>
            <a:ext cx="2258008" cy="2294264"/>
            <a:chOff x="3230058" y="2901618"/>
            <a:chExt cx="2258008" cy="2294264"/>
          </a:xfrm>
        </p:grpSpPr>
        <p:sp>
          <p:nvSpPr>
            <p:cNvPr id="10" name="TextBox 9">
              <a:extLst>
                <a:ext uri="{FF2B5EF4-FFF2-40B4-BE49-F238E27FC236}">
                  <a16:creationId xmlns:a16="http://schemas.microsoft.com/office/drawing/2014/main" id="{2841096A-B3BF-5D48-8FF3-1D5EDDEAAD78}"/>
                </a:ext>
              </a:extLst>
            </p:cNvPr>
            <p:cNvSpPr txBox="1"/>
            <p:nvPr/>
          </p:nvSpPr>
          <p:spPr>
            <a:xfrm>
              <a:off x="3230058" y="4364885"/>
              <a:ext cx="2258008" cy="830997"/>
            </a:xfrm>
            <a:prstGeom prst="rect">
              <a:avLst/>
            </a:prstGeom>
            <a:noFill/>
          </p:spPr>
          <p:txBody>
            <a:bodyPr wrap="square" rtlCol="0">
              <a:spAutoFit/>
            </a:bodyPr>
            <a:lstStyle/>
            <a:p>
              <a:pPr algn="ctr"/>
              <a:r>
                <a:rPr lang="en-US" sz="1600" dirty="0"/>
                <a:t>Security: help with securing screening areas</a:t>
              </a:r>
            </a:p>
          </p:txBody>
        </p:sp>
        <p:pic>
          <p:nvPicPr>
            <p:cNvPr id="14" name="Picture 13">
              <a:extLst>
                <a:ext uri="{FF2B5EF4-FFF2-40B4-BE49-F238E27FC236}">
                  <a16:creationId xmlns:a16="http://schemas.microsoft.com/office/drawing/2014/main" id="{C5BD4BEF-C7DA-7247-AC87-B316411712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745" y="2901618"/>
              <a:ext cx="1446634" cy="1446634"/>
            </a:xfrm>
            <a:prstGeom prst="rect">
              <a:avLst/>
            </a:prstGeom>
          </p:spPr>
        </p:pic>
      </p:grpSp>
      <p:grpSp>
        <p:nvGrpSpPr>
          <p:cNvPr id="19" name="Group 18">
            <a:extLst>
              <a:ext uri="{FF2B5EF4-FFF2-40B4-BE49-F238E27FC236}">
                <a16:creationId xmlns:a16="http://schemas.microsoft.com/office/drawing/2014/main" id="{C1649855-A81D-434C-A375-72FC62D63407}"/>
              </a:ext>
            </a:extLst>
          </p:cNvPr>
          <p:cNvGrpSpPr/>
          <p:nvPr/>
        </p:nvGrpSpPr>
        <p:grpSpPr>
          <a:xfrm>
            <a:off x="5343008" y="2923835"/>
            <a:ext cx="3177904" cy="2545161"/>
            <a:chOff x="8626245" y="2615669"/>
            <a:chExt cx="3177904" cy="2545161"/>
          </a:xfrm>
        </p:grpSpPr>
        <p:sp>
          <p:nvSpPr>
            <p:cNvPr id="8" name="TextBox 7">
              <a:extLst>
                <a:ext uri="{FF2B5EF4-FFF2-40B4-BE49-F238E27FC236}">
                  <a16:creationId xmlns:a16="http://schemas.microsoft.com/office/drawing/2014/main" id="{ED6335B7-604D-BE4A-9D73-47FA2B296C13}"/>
                </a:ext>
              </a:extLst>
            </p:cNvPr>
            <p:cNvSpPr txBox="1"/>
            <p:nvPr/>
          </p:nvSpPr>
          <p:spPr>
            <a:xfrm>
              <a:off x="8626245" y="4329833"/>
              <a:ext cx="3177904" cy="830997"/>
            </a:xfrm>
            <a:prstGeom prst="rect">
              <a:avLst/>
            </a:prstGeom>
            <a:noFill/>
          </p:spPr>
          <p:txBody>
            <a:bodyPr wrap="square" rtlCol="0">
              <a:spAutoFit/>
            </a:bodyPr>
            <a:lstStyle/>
            <a:p>
              <a:pPr algn="ctr"/>
              <a:r>
                <a:rPr lang="en-US" sz="1600" dirty="0"/>
                <a:t>Fire and rescue: could help with limited public health assessments</a:t>
              </a:r>
            </a:p>
          </p:txBody>
        </p:sp>
        <p:pic>
          <p:nvPicPr>
            <p:cNvPr id="17" name="Picture 16">
              <a:extLst>
                <a:ext uri="{FF2B5EF4-FFF2-40B4-BE49-F238E27FC236}">
                  <a16:creationId xmlns:a16="http://schemas.microsoft.com/office/drawing/2014/main" id="{AA8B3B60-E0C2-154B-8E63-8375E1600C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089"/>
            <a:stretch/>
          </p:blipFill>
          <p:spPr>
            <a:xfrm>
              <a:off x="9081334" y="2615669"/>
              <a:ext cx="1757476" cy="1696333"/>
            </a:xfrm>
            <a:prstGeom prst="rect">
              <a:avLst/>
            </a:prstGeom>
          </p:spPr>
        </p:pic>
      </p:grpSp>
      <p:grpSp>
        <p:nvGrpSpPr>
          <p:cNvPr id="22" name="Group 21">
            <a:extLst>
              <a:ext uri="{FF2B5EF4-FFF2-40B4-BE49-F238E27FC236}">
                <a16:creationId xmlns:a16="http://schemas.microsoft.com/office/drawing/2014/main" id="{92ABE601-9A43-0347-A520-CA88F5D718C1}"/>
              </a:ext>
            </a:extLst>
          </p:cNvPr>
          <p:cNvGrpSpPr/>
          <p:nvPr/>
        </p:nvGrpSpPr>
        <p:grpSpPr>
          <a:xfrm>
            <a:off x="2379542" y="3679142"/>
            <a:ext cx="2886493" cy="2932844"/>
            <a:chOff x="3802778" y="2362094"/>
            <a:chExt cx="2886493" cy="2932844"/>
          </a:xfrm>
        </p:grpSpPr>
        <p:sp>
          <p:nvSpPr>
            <p:cNvPr id="7" name="TextBox 6">
              <a:extLst>
                <a:ext uri="{FF2B5EF4-FFF2-40B4-BE49-F238E27FC236}">
                  <a16:creationId xmlns:a16="http://schemas.microsoft.com/office/drawing/2014/main" id="{C2999235-A231-B748-9EBD-6258654BC58A}"/>
                </a:ext>
              </a:extLst>
            </p:cNvPr>
            <p:cNvSpPr txBox="1"/>
            <p:nvPr/>
          </p:nvSpPr>
          <p:spPr>
            <a:xfrm>
              <a:off x="3802778" y="4217720"/>
              <a:ext cx="2886493" cy="1077218"/>
            </a:xfrm>
            <a:prstGeom prst="rect">
              <a:avLst/>
            </a:prstGeom>
            <a:noFill/>
          </p:spPr>
          <p:txBody>
            <a:bodyPr wrap="square" rtlCol="0">
              <a:spAutoFit/>
            </a:bodyPr>
            <a:lstStyle/>
            <a:p>
              <a:pPr algn="ctr"/>
              <a:r>
                <a:rPr lang="en-US" sz="1600" dirty="0"/>
                <a:t>Immigration: Can help with visual screening and reviewing vaccine records (when relevant)</a:t>
              </a:r>
            </a:p>
          </p:txBody>
        </p:sp>
        <p:pic>
          <p:nvPicPr>
            <p:cNvPr id="21" name="Picture 20">
              <a:extLst>
                <a:ext uri="{FF2B5EF4-FFF2-40B4-BE49-F238E27FC236}">
                  <a16:creationId xmlns:a16="http://schemas.microsoft.com/office/drawing/2014/main" id="{1ABD5065-4682-FF45-B4CC-5D9E765841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5189" y="2362094"/>
              <a:ext cx="2104961" cy="1855626"/>
            </a:xfrm>
            <a:prstGeom prst="rect">
              <a:avLst/>
            </a:prstGeom>
          </p:spPr>
        </p:pic>
      </p:grpSp>
      <p:grpSp>
        <p:nvGrpSpPr>
          <p:cNvPr id="25" name="Group 24">
            <a:extLst>
              <a:ext uri="{FF2B5EF4-FFF2-40B4-BE49-F238E27FC236}">
                <a16:creationId xmlns:a16="http://schemas.microsoft.com/office/drawing/2014/main" id="{4DE1EC8B-A392-5D41-87D9-D5F8E754F461}"/>
              </a:ext>
            </a:extLst>
          </p:cNvPr>
          <p:cNvGrpSpPr/>
          <p:nvPr/>
        </p:nvGrpSpPr>
        <p:grpSpPr>
          <a:xfrm>
            <a:off x="9137810" y="3459732"/>
            <a:ext cx="2591551" cy="3275364"/>
            <a:chOff x="9137810" y="3546865"/>
            <a:chExt cx="2591551" cy="3275364"/>
          </a:xfrm>
        </p:grpSpPr>
        <p:sp>
          <p:nvSpPr>
            <p:cNvPr id="11" name="TextBox 10">
              <a:extLst>
                <a:ext uri="{FF2B5EF4-FFF2-40B4-BE49-F238E27FC236}">
                  <a16:creationId xmlns:a16="http://schemas.microsoft.com/office/drawing/2014/main" id="{8808E9C2-F59C-C142-BF6C-C468EDBD29FC}"/>
                </a:ext>
              </a:extLst>
            </p:cNvPr>
            <p:cNvSpPr txBox="1"/>
            <p:nvPr/>
          </p:nvSpPr>
          <p:spPr>
            <a:xfrm rot="10800000" flipV="1">
              <a:off x="9137810" y="5498790"/>
              <a:ext cx="2591551" cy="1323439"/>
            </a:xfrm>
            <a:prstGeom prst="rect">
              <a:avLst/>
            </a:prstGeom>
            <a:noFill/>
          </p:spPr>
          <p:txBody>
            <a:bodyPr wrap="square" rtlCol="0">
              <a:spAutoFit/>
            </a:bodyPr>
            <a:lstStyle/>
            <a:p>
              <a:pPr algn="ctr"/>
              <a:r>
                <a:rPr lang="en-US" sz="1600" dirty="0"/>
                <a:t>Airport medical or local hospital staff: could help in secondary screening / [</a:t>
              </a:r>
              <a:r>
                <a:rPr lang="en-US" sz="1600" dirty="0">
                  <a:solidFill>
                    <a:srgbClr val="FF0000"/>
                  </a:solidFill>
                </a:rPr>
                <a:t>POE health agency</a:t>
              </a:r>
              <a:r>
                <a:rPr lang="en-US" sz="1600" dirty="0"/>
                <a:t>] screening duties </a:t>
              </a:r>
            </a:p>
          </p:txBody>
        </p:sp>
        <p:pic>
          <p:nvPicPr>
            <p:cNvPr id="24" name="Picture 23">
              <a:extLst>
                <a:ext uri="{FF2B5EF4-FFF2-40B4-BE49-F238E27FC236}">
                  <a16:creationId xmlns:a16="http://schemas.microsoft.com/office/drawing/2014/main" id="{1E4AFD0A-6AF1-2941-814A-FD82979CFF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27901" y="3546865"/>
              <a:ext cx="1649277" cy="1804048"/>
            </a:xfrm>
            <a:prstGeom prst="rect">
              <a:avLst/>
            </a:prstGeom>
          </p:spPr>
        </p:pic>
      </p:grpSp>
    </p:spTree>
    <p:extLst>
      <p:ext uri="{BB962C8B-B14F-4D97-AF65-F5344CB8AC3E}">
        <p14:creationId xmlns:p14="http://schemas.microsoft.com/office/powerpoint/2010/main" val="416564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BF132-BCFC-3E49-9D77-3938A8E1C793}"/>
              </a:ext>
            </a:extLst>
          </p:cNvPr>
          <p:cNvSpPr>
            <a:spLocks noGrp="1"/>
          </p:cNvSpPr>
          <p:nvPr>
            <p:ph type="title"/>
          </p:nvPr>
        </p:nvSpPr>
        <p:spPr/>
        <p:txBody>
          <a:bodyPr/>
          <a:lstStyle/>
          <a:p>
            <a:r>
              <a:rPr lang="en-US" dirty="0"/>
              <a:t>Best practices in surge staffing (2)</a:t>
            </a:r>
          </a:p>
        </p:txBody>
      </p:sp>
      <p:sp>
        <p:nvSpPr>
          <p:cNvPr id="4" name="Slide Number Placeholder 3">
            <a:extLst>
              <a:ext uri="{FF2B5EF4-FFF2-40B4-BE49-F238E27FC236}">
                <a16:creationId xmlns:a16="http://schemas.microsoft.com/office/drawing/2014/main" id="{BD3FFB97-525C-F84A-8905-C35DA474C234}"/>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
        <p:nvSpPr>
          <p:cNvPr id="5" name="Content Placeholder 2">
            <a:extLst>
              <a:ext uri="{FF2B5EF4-FFF2-40B4-BE49-F238E27FC236}">
                <a16:creationId xmlns:a16="http://schemas.microsoft.com/office/drawing/2014/main" id="{DC5555E1-99AB-4F42-A8B1-F6BA1D1FEF05}"/>
              </a:ext>
            </a:extLst>
          </p:cNvPr>
          <p:cNvSpPr txBox="1">
            <a:spLocks/>
          </p:cNvSpPr>
          <p:nvPr/>
        </p:nvSpPr>
        <p:spPr>
          <a:xfrm>
            <a:off x="423333" y="2332566"/>
            <a:ext cx="8551334" cy="39497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Develop a “roster” of agencies and/or staff you would call upon in times of need – do it </a:t>
            </a:r>
            <a:r>
              <a:rPr lang="en-US" b="1" dirty="0"/>
              <a:t>before the emergency occurs</a:t>
            </a:r>
            <a:endParaRPr lang="en-US" dirty="0"/>
          </a:p>
          <a:p>
            <a:pPr lvl="1"/>
            <a:r>
              <a:rPr lang="en-US" dirty="0"/>
              <a:t>Look for agencies that:</a:t>
            </a:r>
          </a:p>
          <a:p>
            <a:pPr lvl="2"/>
            <a:r>
              <a:rPr lang="en-US" dirty="0"/>
              <a:t>Are </a:t>
            </a:r>
            <a:r>
              <a:rPr lang="en-US" b="1" dirty="0"/>
              <a:t>local</a:t>
            </a:r>
          </a:p>
          <a:p>
            <a:pPr lvl="2"/>
            <a:r>
              <a:rPr lang="en-US" dirty="0"/>
              <a:t>You already have worked with before OR you know they are prepared for assignment</a:t>
            </a:r>
          </a:p>
          <a:p>
            <a:pPr lvl="1"/>
            <a:r>
              <a:rPr lang="en-US" dirty="0"/>
              <a:t>Ahead of time figure out:</a:t>
            </a:r>
          </a:p>
          <a:p>
            <a:pPr lvl="2"/>
            <a:r>
              <a:rPr lang="en-US" dirty="0"/>
              <a:t>If the agency would be interested in helping and how (look to supervisors at the POE for this task—it is not your responsibility)</a:t>
            </a:r>
          </a:p>
          <a:p>
            <a:pPr lvl="2"/>
            <a:r>
              <a:rPr lang="en-US" b="1" dirty="0"/>
              <a:t>How to get them access to secure areas of the POE quickly -- this may be your responsibility!</a:t>
            </a:r>
          </a:p>
          <a:p>
            <a:pPr lvl="2"/>
            <a:endParaRPr lang="en-US" dirty="0"/>
          </a:p>
        </p:txBody>
      </p:sp>
      <p:pic>
        <p:nvPicPr>
          <p:cNvPr id="6" name="Picture 5">
            <a:extLst>
              <a:ext uri="{FF2B5EF4-FFF2-40B4-BE49-F238E27FC236}">
                <a16:creationId xmlns:a16="http://schemas.microsoft.com/office/drawing/2014/main" id="{0D727307-D2C4-BD4F-BA96-41DEC016E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4423" y="3135085"/>
            <a:ext cx="2596233" cy="1627931"/>
          </a:xfrm>
          <a:prstGeom prst="rect">
            <a:avLst/>
          </a:prstGeom>
        </p:spPr>
      </p:pic>
    </p:spTree>
    <p:extLst>
      <p:ext uri="{BB962C8B-B14F-4D97-AF65-F5344CB8AC3E}">
        <p14:creationId xmlns:p14="http://schemas.microsoft.com/office/powerpoint/2010/main" val="16506957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1892</TotalTime>
  <Words>1710</Words>
  <Application>Microsoft Office PowerPoint</Application>
  <PresentationFormat>Widescreen</PresentationFormat>
  <Paragraphs>157</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Century Gothic</vt:lpstr>
      <vt:lpstr>Wingdings 3</vt:lpstr>
      <vt:lpstr>Ion Boardroom</vt:lpstr>
      <vt:lpstr>Planning for Sustained Emergencies, Part I </vt:lpstr>
      <vt:lpstr>Learning objectives</vt:lpstr>
      <vt:lpstr>What is a sustained public health emergency?</vt:lpstr>
      <vt:lpstr>Let’s brainstorm in pairs….</vt:lpstr>
      <vt:lpstr>Public Health Emergency of International Concern (PHEIC)</vt:lpstr>
      <vt:lpstr>Resources for a sustained public health emergency: Staff and time</vt:lpstr>
      <vt:lpstr>Surge staffing</vt:lpstr>
      <vt:lpstr>Best practices in surge staffing</vt:lpstr>
      <vt:lpstr>Best practices in surge staffing (2)</vt:lpstr>
      <vt:lpstr>A likely reason to surge: screening</vt:lpstr>
      <vt:lpstr>Entry versus exit screening</vt:lpstr>
      <vt:lpstr>One additional screening consideration….</vt:lpstr>
      <vt:lpstr>Example Exit Screening SOP</vt:lpstr>
      <vt:lpstr>Group Work</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120</cp:revision>
  <dcterms:created xsi:type="dcterms:W3CDTF">2018-05-15T08:59:29Z</dcterms:created>
  <dcterms:modified xsi:type="dcterms:W3CDTF">2021-04-26T20:53:41Z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2021-04-26T20:53:41Z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a5e7d727-b086-49e7-b991-d20c635b5d45</vt:lpwstr>
  </property>
  <property fmtid="{D5CDD505-2E9C-101B-9397-08002B2CF9AE}" pid="8" name="MSIP_Label_7b94a7b8-f06c-4dfe-bdcc-9b548fd58c31_ContentBits">
    <vt:lpwstr>0</vt:lpwstr>
  </property>
</Properties>
</file>